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8" r:id="rId2"/>
    <p:sldId id="467" r:id="rId3"/>
    <p:sldId id="500" r:id="rId4"/>
    <p:sldId id="468" r:id="rId5"/>
    <p:sldId id="505" r:id="rId6"/>
    <p:sldId id="503" r:id="rId7"/>
    <p:sldId id="504" r:id="rId8"/>
    <p:sldId id="496" r:id="rId9"/>
    <p:sldId id="471" r:id="rId10"/>
    <p:sldId id="506" r:id="rId11"/>
    <p:sldId id="473" r:id="rId12"/>
    <p:sldId id="474" r:id="rId13"/>
    <p:sldId id="475" r:id="rId14"/>
    <p:sldId id="507" r:id="rId15"/>
    <p:sldId id="508" r:id="rId16"/>
    <p:sldId id="509" r:id="rId17"/>
    <p:sldId id="510" r:id="rId18"/>
    <p:sldId id="497" r:id="rId19"/>
    <p:sldId id="477" r:id="rId20"/>
    <p:sldId id="478" r:id="rId21"/>
    <p:sldId id="479" r:id="rId22"/>
    <p:sldId id="480" r:id="rId23"/>
    <p:sldId id="481" r:id="rId24"/>
    <p:sldId id="498" r:id="rId25"/>
    <p:sldId id="483" r:id="rId26"/>
    <p:sldId id="499" r:id="rId27"/>
    <p:sldId id="485" r:id="rId28"/>
    <p:sldId id="486" r:id="rId29"/>
    <p:sldId id="487" r:id="rId30"/>
    <p:sldId id="488" r:id="rId31"/>
    <p:sldId id="511" r:id="rId32"/>
    <p:sldId id="512" r:id="rId33"/>
    <p:sldId id="513" r:id="rId34"/>
    <p:sldId id="514" r:id="rId35"/>
    <p:sldId id="490" r:id="rId36"/>
    <p:sldId id="49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DD9"/>
    <a:srgbClr val="94003F"/>
    <a:srgbClr val="D5A6DF"/>
    <a:srgbClr val="FF91C8"/>
    <a:srgbClr val="0000FF"/>
    <a:srgbClr val="92D050"/>
    <a:srgbClr val="BDD7EE"/>
    <a:srgbClr val="A50021"/>
    <a:srgbClr val="7030A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 autoAdjust="0"/>
    <p:restoredTop sz="85084" autoAdjust="0"/>
  </p:normalViewPr>
  <p:slideViewPr>
    <p:cSldViewPr snapToGrid="0">
      <p:cViewPr varScale="1">
        <p:scale>
          <a:sx n="96" d="100"/>
          <a:sy n="96" d="100"/>
        </p:scale>
        <p:origin x="1664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60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8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表示图像或者图形的二维数组就称为位图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48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每个像素由</a:t>
            </a:r>
            <a:r>
              <a:rPr lang="en-US" altLang="zh-CN" dirty="0"/>
              <a:t>8</a:t>
            </a:r>
            <a:r>
              <a:rPr lang="zh-CN" altLang="en-US" dirty="0"/>
              <a:t>位二进制组成，每一位单独抽出来存在一个平面称为位平面。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6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57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59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5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57200" y="10668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457200" y="1299599"/>
            <a:ext cx="82296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0999"/>
            <a:ext cx="8229600" cy="60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22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687"/>
            <a:ext cx="7886700" cy="532945"/>
          </a:xfrm>
        </p:spPr>
        <p:txBody>
          <a:bodyPr/>
          <a:lstStyle>
            <a:lvl1pPr>
              <a:defRPr>
                <a:solidFill>
                  <a:srgbClr val="94003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62250D-7816-4698-AB06-D55CC1575AE0}"/>
              </a:ext>
            </a:extLst>
          </p:cNvPr>
          <p:cNvSpPr/>
          <p:nvPr userDrawn="1"/>
        </p:nvSpPr>
        <p:spPr>
          <a:xfrm>
            <a:off x="304799" y="132161"/>
            <a:ext cx="238125" cy="532945"/>
          </a:xfrm>
          <a:prstGeom prst="roundRect">
            <a:avLst/>
          </a:prstGeom>
          <a:solidFill>
            <a:srgbClr val="940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2/23/25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B0737-0771-45C8-9CD7-A3CBF1E8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89772"/>
            <a:ext cx="7772400" cy="2387600"/>
          </a:xfrm>
        </p:spPr>
        <p:txBody>
          <a:bodyPr/>
          <a:lstStyle/>
          <a:p>
            <a:r>
              <a:rPr lang="zh-CN" altLang="en-US" sz="5400" dirty="0">
                <a:solidFill>
                  <a:srgbClr val="94003F"/>
                </a:solidFill>
              </a:rPr>
              <a:t>多媒体系统导论</a:t>
            </a:r>
            <a:r>
              <a:rPr lang="zh-CN" altLang="zh-CN" sz="5400" dirty="0">
                <a:solidFill>
                  <a:srgbClr val="94003F"/>
                </a:solidFill>
              </a:rPr>
              <a:t>—</a:t>
            </a:r>
            <a:r>
              <a:rPr lang="zh-TW" altLang="en-US" sz="5400" dirty="0">
                <a:solidFill>
                  <a:srgbClr val="94003F"/>
                </a:solidFill>
              </a:rPr>
              <a:t>图形和图像的数据表现</a:t>
            </a:r>
            <a:endParaRPr lang="zh-CN" altLang="en-US" sz="5400" dirty="0">
              <a:solidFill>
                <a:srgbClr val="94003F"/>
              </a:solidFill>
            </a:endParaRPr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id="{3A5016C3-5892-442E-ABFD-D52AFF38D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9" y="240061"/>
            <a:ext cx="972064" cy="972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61E0DD-8BFE-4D16-AFD0-6C0D6CD18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2" r="11334" b="15673"/>
          <a:stretch/>
        </p:blipFill>
        <p:spPr>
          <a:xfrm>
            <a:off x="1587252" y="435758"/>
            <a:ext cx="5982790" cy="6716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AF210B-38FD-403E-B32F-0243E309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6"/>
          <a:stretch/>
        </p:blipFill>
        <p:spPr bwMode="auto">
          <a:xfrm>
            <a:off x="7716202" y="240061"/>
            <a:ext cx="1028437" cy="9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3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Gray-Level Image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（灰度图像）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618" y="4149844"/>
            <a:ext cx="7886700" cy="353914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512</a:t>
            </a:r>
            <a:r>
              <a:rPr lang="en-US" altLang="zh-CN" sz="2400" dirty="0">
                <a:latin typeface="Cambria" charset="0"/>
                <a:ea typeface="新細明體" charset="0"/>
                <a:cs typeface="新細明體" charset="0"/>
              </a:rPr>
              <a:t>x512</a:t>
            </a:r>
            <a:r>
              <a:rPr lang="zh-CN" altLang="en-US" sz="2400" dirty="0">
                <a:latin typeface="Cambria" charset="0"/>
                <a:ea typeface="新細明體" charset="0"/>
                <a:cs typeface="新細明體" charset="0"/>
              </a:rPr>
              <a:t>的</a:t>
            </a:r>
            <a:r>
              <a:rPr lang="en-US" altLang="zh-CN" sz="2400" dirty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zh-CN" altLang="en-US" sz="2400" dirty="0">
                <a:latin typeface="Cambria" charset="0"/>
                <a:ea typeface="新細明體" charset="0"/>
                <a:cs typeface="新細明體" charset="0"/>
              </a:rPr>
              <a:t>位彩色图像转成</a:t>
            </a:r>
            <a:r>
              <a:rPr lang="en-US" altLang="zh-CN" sz="2400" dirty="0">
                <a:latin typeface="Cambria" charset="0"/>
                <a:ea typeface="新細明體" charset="0"/>
                <a:cs typeface="新細明體" charset="0"/>
              </a:rPr>
              <a:t>8</a:t>
            </a:r>
            <a:r>
              <a:rPr lang="zh-CN" altLang="en-US" sz="2400" dirty="0">
                <a:latin typeface="Cambria" charset="0"/>
                <a:ea typeface="新細明體" charset="0"/>
                <a:cs typeface="新細明體" charset="0"/>
              </a:rPr>
              <a:t>位灰度图像后，未压缩时数据量关系？</a:t>
            </a:r>
            <a:endParaRPr lang="en-US" altLang="zh-TW" sz="2400" dirty="0">
              <a:latin typeface="Cambria" charset="0"/>
              <a:ea typeface="新細明體" charset="0"/>
              <a:cs typeface="新細明體" charset="0"/>
            </a:endParaRPr>
          </a:p>
          <a:p>
            <a:pPr marL="0" indent="0">
              <a:buNone/>
            </a:pPr>
            <a:r>
              <a:rPr lang="en-US" dirty="0"/>
              <a:t>   a. </a:t>
            </a:r>
            <a:r>
              <a:rPr lang="zh-CN" altLang="en-US" dirty="0"/>
              <a:t>灰度图像和彩色图像大小一样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altLang="zh-CN" dirty="0"/>
              <a:t>b. </a:t>
            </a:r>
            <a:r>
              <a:rPr lang="zh-CN" altLang="en-US" dirty="0"/>
              <a:t>灰度图像是彩色图像数据量大小的一半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c. </a:t>
            </a:r>
            <a:r>
              <a:rPr lang="zh-CN" altLang="en-US" dirty="0"/>
              <a:t>灰度图像是彩色图像数据量大小的三分之一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0" y="792238"/>
            <a:ext cx="3246329" cy="32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25" y="792238"/>
            <a:ext cx="322736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8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Binary Image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（二值图像）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490836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Each pixel is stored as a single bit 0/1.</a:t>
            </a:r>
          </a:p>
          <a:p>
            <a:pPr>
              <a:lnSpc>
                <a:spcPct val="70000"/>
              </a:lnSpc>
            </a:pP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Also referred as 1-bit image</a:t>
            </a:r>
          </a:p>
          <a:p>
            <a:pPr>
              <a:lnSpc>
                <a:spcPct val="70000"/>
              </a:lnSpc>
            </a:pP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Use for the pictures containing simple graphics or text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67000"/>
            <a:ext cx="3249613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295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Bitmap of Gray-level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The two-dimensional array of pixel values that represent the images/graphics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895600"/>
            <a:ext cx="3687763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895600"/>
            <a:ext cx="344805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89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Bitplanes</a:t>
            </a:r>
          </a:p>
          <a:p>
            <a:pPr lvl="1"/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Consider the 8-bit image as a set of 1-bit </a:t>
            </a:r>
            <a:r>
              <a:rPr lang="en-US" altLang="zh-TW" sz="2400" dirty="0" err="1">
                <a:latin typeface="Cambria" charset="0"/>
                <a:ea typeface="新細明體" charset="0"/>
                <a:cs typeface="新細明體" charset="0"/>
              </a:rPr>
              <a:t>bitplanes</a:t>
            </a:r>
            <a:endParaRPr lang="en-US" altLang="zh-TW" sz="2400" dirty="0">
              <a:latin typeface="Cambria" charset="0"/>
              <a:ea typeface="新細明體" charset="0"/>
              <a:cs typeface="新細明體" charset="0"/>
            </a:endParaRPr>
          </a:p>
          <a:p>
            <a:pPr lvl="1"/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Each plane consists of a 1-bit representation of the image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95600"/>
            <a:ext cx="4306888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82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68219"/>
              </p:ext>
            </p:extLst>
          </p:nvPr>
        </p:nvGraphicFramePr>
        <p:xfrm>
          <a:off x="1265981" y="1524000"/>
          <a:ext cx="240792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573694"/>
              </p:ext>
            </p:extLst>
          </p:nvPr>
        </p:nvGraphicFramePr>
        <p:xfrm>
          <a:off x="4343400" y="1524000"/>
          <a:ext cx="3422010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030">
                <a:tc>
                  <a:txBody>
                    <a:bodyPr/>
                    <a:lstStyle/>
                    <a:p>
                      <a:r>
                        <a:rPr lang="en-US" altLang="zh-CN" dirty="0"/>
                        <a:t>00010100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00011110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01111000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/>
                        <a:t>11111111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10010110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00001010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/>
                        <a:t>10000000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01010000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11100110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3886200" y="24003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38800" y="3238500"/>
            <a:ext cx="78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Binary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842691"/>
              </p:ext>
            </p:extLst>
          </p:nvPr>
        </p:nvGraphicFramePr>
        <p:xfrm>
          <a:off x="7620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533292"/>
              </p:ext>
            </p:extLst>
          </p:nvPr>
        </p:nvGraphicFramePr>
        <p:xfrm>
          <a:off x="24384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9176"/>
              </p:ext>
            </p:extLst>
          </p:nvPr>
        </p:nvGraphicFramePr>
        <p:xfrm>
          <a:off x="409194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60180"/>
              </p:ext>
            </p:extLst>
          </p:nvPr>
        </p:nvGraphicFramePr>
        <p:xfrm>
          <a:off x="670560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1805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0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001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1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7200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2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15000" y="4519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934200" y="5498068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7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63746" y="3200107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Gray Image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5230759" y="1563329"/>
            <a:ext cx="2437667" cy="1516871"/>
            <a:chOff x="5230759" y="1563329"/>
            <a:chExt cx="2437667" cy="1516871"/>
          </a:xfrm>
        </p:grpSpPr>
        <p:sp>
          <p:nvSpPr>
            <p:cNvPr id="6" name="矩形 5"/>
            <p:cNvSpPr/>
            <p:nvPr/>
          </p:nvSpPr>
          <p:spPr>
            <a:xfrm>
              <a:off x="5230761" y="1563330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230760" y="22039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230759" y="27212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366019" y="158651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366019" y="22190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366018" y="27557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501277" y="1563329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501277" y="2208851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501277" y="272593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箭头连接符 42"/>
          <p:cNvCxnSpPr/>
          <p:nvPr/>
        </p:nvCxnSpPr>
        <p:spPr>
          <a:xfrm flipH="1">
            <a:off x="2113280" y="3200107"/>
            <a:ext cx="3284629" cy="781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265981" y="1524000"/>
          <a:ext cx="240792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343400" y="1524000"/>
          <a:ext cx="3422010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030">
                <a:tc>
                  <a:txBody>
                    <a:bodyPr/>
                    <a:lstStyle/>
                    <a:p>
                      <a:r>
                        <a:rPr lang="en-US" altLang="zh-CN" dirty="0"/>
                        <a:t>00010100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00011110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01111000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/>
                        <a:t>11111111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10010110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00001010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/>
                        <a:t>10000000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01010000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11100110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3886200" y="24003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38800" y="3238500"/>
            <a:ext cx="78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Binary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620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4384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09194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70560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1805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0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001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1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7200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2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15000" y="4519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934200" y="5498068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7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63746" y="3200107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Gray Image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109047" y="1563329"/>
            <a:ext cx="2437667" cy="1516871"/>
            <a:chOff x="5230759" y="1563329"/>
            <a:chExt cx="2437667" cy="1516871"/>
          </a:xfrm>
        </p:grpSpPr>
        <p:sp>
          <p:nvSpPr>
            <p:cNvPr id="55" name="矩形 54"/>
            <p:cNvSpPr/>
            <p:nvPr/>
          </p:nvSpPr>
          <p:spPr>
            <a:xfrm>
              <a:off x="5230761" y="1563330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5230760" y="22039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230759" y="27212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366019" y="158651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366019" y="22190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6366018" y="27557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7501277" y="1563329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7501277" y="2208851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7501277" y="272593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箭头连接符 63"/>
          <p:cNvCxnSpPr>
            <a:endCxn id="13" idx="0"/>
          </p:cNvCxnSpPr>
          <p:nvPr/>
        </p:nvCxnSpPr>
        <p:spPr>
          <a:xfrm flipH="1">
            <a:off x="3200400" y="3249962"/>
            <a:ext cx="2249659" cy="901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265981" y="1524000"/>
          <a:ext cx="240792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343400" y="1524000"/>
          <a:ext cx="3422010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030">
                <a:tc>
                  <a:txBody>
                    <a:bodyPr/>
                    <a:lstStyle/>
                    <a:p>
                      <a:r>
                        <a:rPr lang="en-US" altLang="zh-CN" dirty="0"/>
                        <a:t>00010100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00011110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01111000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/>
                        <a:t>11111111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10010110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00001010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/>
                        <a:t>10000000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01010000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11100110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3886200" y="24003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38800" y="3238500"/>
            <a:ext cx="78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Binary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620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4384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09194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70560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1805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0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001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1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7200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2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15000" y="4519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934200" y="5498068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>
                <a:latin typeface="Times New Roman"/>
                <a:cs typeface="Times New Roman"/>
              </a:rPr>
              <a:t>Plane 7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63746" y="3200107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Gray Image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4976967" y="1563329"/>
            <a:ext cx="2437667" cy="1516871"/>
            <a:chOff x="5230759" y="1563329"/>
            <a:chExt cx="2437667" cy="1516871"/>
          </a:xfrm>
        </p:grpSpPr>
        <p:sp>
          <p:nvSpPr>
            <p:cNvPr id="55" name="矩形 54"/>
            <p:cNvSpPr/>
            <p:nvPr/>
          </p:nvSpPr>
          <p:spPr>
            <a:xfrm>
              <a:off x="5230761" y="1563330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5230760" y="22039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230759" y="27212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366019" y="158651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366019" y="22190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6366018" y="27557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7501277" y="1563329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7501277" y="2208851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7501277" y="272593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箭头连接符 63"/>
          <p:cNvCxnSpPr/>
          <p:nvPr/>
        </p:nvCxnSpPr>
        <p:spPr>
          <a:xfrm flipH="1">
            <a:off x="4711232" y="3249962"/>
            <a:ext cx="738828" cy="806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85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charset="0"/>
                <a:ea typeface="新細明體" charset="0"/>
                <a:cs typeface="新細明體" charset="0"/>
              </a:rPr>
              <a:t>Demo of gray 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Demo2</a:t>
            </a:r>
          </a:p>
          <a:p>
            <a:pPr lvl="1"/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 see </a:t>
            </a:r>
            <a:r>
              <a:rPr lang="en-US" altLang="zh-TW" sz="24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demo2rgb2gray</a:t>
            </a:r>
          </a:p>
          <a:p>
            <a:pPr lvl="1"/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Show color image, gray image, bit image</a:t>
            </a:r>
          </a:p>
          <a:p>
            <a:pPr lvl="1"/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Convert color to gray and bit images</a:t>
            </a:r>
          </a:p>
          <a:p>
            <a:r>
              <a:rPr lang="en-US" altLang="zh-CN" sz="2400" dirty="0">
                <a:latin typeface="Cambria" charset="0"/>
                <a:ea typeface="新細明體" charset="0"/>
                <a:cs typeface="新細明體" charset="0"/>
              </a:rPr>
              <a:t>Demo3 </a:t>
            </a:r>
          </a:p>
          <a:p>
            <a:pPr lvl="1"/>
            <a:r>
              <a:rPr lang="en-US" sz="2400" dirty="0">
                <a:latin typeface="Cambria" charset="0"/>
              </a:rPr>
              <a:t>See </a:t>
            </a:r>
            <a:r>
              <a:rPr lang="en-US" sz="2400" dirty="0">
                <a:solidFill>
                  <a:srgbClr val="464DD9"/>
                </a:solidFill>
                <a:latin typeface="Cambria" charset="0"/>
              </a:rPr>
              <a:t>demo3bitplane</a:t>
            </a:r>
          </a:p>
          <a:p>
            <a:pPr lvl="1"/>
            <a:r>
              <a:rPr lang="en-US" sz="2400" dirty="0">
                <a:latin typeface="Cambria" charset="0"/>
              </a:rPr>
              <a:t>Show </a:t>
            </a:r>
            <a:r>
              <a:rPr lang="en-US" sz="2400" dirty="0" err="1">
                <a:latin typeface="Cambria" charset="0"/>
              </a:rPr>
              <a:t>bitplane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1111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24-bit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ormat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4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24-bit Color Image of RGB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Cambria" charset="0"/>
                <a:ea typeface="新細明體" charset="0"/>
                <a:cs typeface="新細明體" charset="0"/>
              </a:rPr>
              <a:t>R</a:t>
            </a:r>
          </a:p>
          <a:p>
            <a:pPr lvl="1"/>
            <a:r>
              <a:rPr lang="en-US" altLang="zh-TW" sz="3200" dirty="0">
                <a:latin typeface="Cambria" charset="0"/>
                <a:ea typeface="新細明體" charset="0"/>
                <a:cs typeface="新細明體" charset="0"/>
              </a:rPr>
              <a:t>8-bit</a:t>
            </a:r>
          </a:p>
          <a:p>
            <a:r>
              <a:rPr lang="en-US" altLang="zh-TW" sz="3600" dirty="0">
                <a:latin typeface="Cambria" charset="0"/>
                <a:ea typeface="新細明體" charset="0"/>
                <a:cs typeface="新細明體" charset="0"/>
              </a:rPr>
              <a:t>G</a:t>
            </a:r>
          </a:p>
          <a:p>
            <a:pPr lvl="1"/>
            <a:r>
              <a:rPr lang="en-US" altLang="zh-TW" sz="3200" dirty="0">
                <a:latin typeface="Cambria" charset="0"/>
                <a:ea typeface="新細明體" charset="0"/>
                <a:cs typeface="新細明體" charset="0"/>
              </a:rPr>
              <a:t>8-bit</a:t>
            </a:r>
          </a:p>
          <a:p>
            <a:r>
              <a:rPr lang="en-US" altLang="zh-TW" sz="3600" dirty="0">
                <a:latin typeface="Cambria" charset="0"/>
                <a:ea typeface="新細明體" charset="0"/>
                <a:cs typeface="新細明體" charset="0"/>
              </a:rPr>
              <a:t>B</a:t>
            </a:r>
          </a:p>
          <a:p>
            <a:pPr lvl="1"/>
            <a:r>
              <a:rPr lang="en-US" altLang="zh-TW" sz="3200" dirty="0">
                <a:latin typeface="Cambria" charset="0"/>
                <a:ea typeface="新細明體" charset="0"/>
                <a:cs typeface="新細明體" charset="0"/>
              </a:rPr>
              <a:t>8-bit</a:t>
            </a:r>
            <a:endParaRPr lang="zh-TW" altLang="en-US" sz="3200" dirty="0">
              <a:latin typeface="Cambria" charset="0"/>
              <a:ea typeface="新細明體" charset="0"/>
              <a:cs typeface="新細明體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557338"/>
            <a:ext cx="2840038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557338"/>
            <a:ext cx="284003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860800"/>
            <a:ext cx="2840038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862388"/>
            <a:ext cx="284003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98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r>
              <a:rPr lang="zh-CN" altLang="en-US" sz="2200" dirty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sz="22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位图和位平面</a:t>
            </a:r>
            <a:r>
              <a:rPr lang="zh-CN" altLang="en-US" sz="2200" dirty="0">
                <a:latin typeface="Cambria" charset="0"/>
                <a:ea typeface="新細明體" charset="0"/>
                <a:cs typeface="新細明體" charset="0"/>
              </a:rPr>
              <a:t>）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24-bit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ormat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813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24-bit Color Image(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真彩色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Each pixel is represented by three Bytes, usually RGB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Supports 256*256*256, totally 16.8-million possible combined color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Storage: for image resolution of 640*480, needs 900KB (640*480*3/1024)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Some 24-bit color images are stored as 32-bit image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Extra byte of data for special-effect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9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Color Lookup Tables (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颜色查找表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8027670" cy="4351338"/>
          </a:xfrm>
        </p:spPr>
        <p:txBody>
          <a:bodyPr>
            <a:normAutofit/>
          </a:bodyPr>
          <a:lstStyle/>
          <a:p>
            <a:pPr marR="21590">
              <a:lnSpc>
                <a:spcPct val="80000"/>
              </a:lnSpc>
              <a:tabLst>
                <a:tab pos="273050" algn="l"/>
                <a:tab pos="1104265" algn="l"/>
                <a:tab pos="2232660" algn="l"/>
                <a:tab pos="2806700" algn="l"/>
                <a:tab pos="4154170" algn="l"/>
                <a:tab pos="4537075" algn="l"/>
                <a:tab pos="4822190" algn="l"/>
                <a:tab pos="5412740" algn="l"/>
                <a:tab pos="5794375" algn="l"/>
                <a:tab pos="6544309" algn="l"/>
              </a:tabLst>
            </a:pP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Many systems can make use of 8 bits of color in producing a screen image</a:t>
            </a:r>
            <a:r>
              <a:rPr lang="zh-CN" altLang="en-US" dirty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伪彩色</a:t>
            </a:r>
            <a:r>
              <a:rPr lang="zh-CN" altLang="en-US" dirty="0">
                <a:latin typeface="Cambria" charset="0"/>
                <a:ea typeface="新細明體" charset="0"/>
                <a:cs typeface="新細明體" charset="0"/>
              </a:rPr>
              <a:t>）</a:t>
            </a: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. </a:t>
            </a:r>
          </a:p>
          <a:p>
            <a:pPr marR="18415">
              <a:lnSpc>
                <a:spcPct val="80000"/>
              </a:lnSpc>
              <a:tabLst>
                <a:tab pos="273050" algn="l"/>
              </a:tabLst>
            </a:pP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Such image files use the concept of a </a:t>
            </a:r>
            <a:r>
              <a:rPr lang="en-US" altLang="zh-CN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lookup  table</a:t>
            </a:r>
            <a:r>
              <a:rPr lang="zh-CN" altLang="en-US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（查找表）</a:t>
            </a: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to store color information.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Use index</a:t>
            </a:r>
            <a:r>
              <a:rPr lang="zh-CN" altLang="en-US" dirty="0">
                <a:latin typeface="宋体"/>
                <a:ea typeface="宋体"/>
                <a:cs typeface="宋体"/>
              </a:rPr>
              <a:t>（索引）</a:t>
            </a:r>
            <a:r>
              <a:rPr lang="en-US" altLang="zh-TW" dirty="0">
                <a:latin typeface="宋体"/>
                <a:ea typeface="宋体"/>
                <a:cs typeface="宋体"/>
              </a:rPr>
              <a:t>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or code value</a:t>
            </a:r>
            <a:r>
              <a:rPr lang="zh-CN" altLang="en-US" dirty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dirty="0">
                <a:latin typeface="Cambria" charset="0"/>
                <a:ea typeface="宋体" charset="0"/>
                <a:cs typeface="宋体" charset="0"/>
              </a:rPr>
              <a:t>编码值</a:t>
            </a:r>
            <a:r>
              <a:rPr lang="zh-CN" altLang="en-US" dirty="0">
                <a:latin typeface="Cambria" charset="0"/>
                <a:ea typeface="新細明體" charset="0"/>
                <a:cs typeface="新細明體" charset="0"/>
              </a:rPr>
              <a:t>）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 instead of 24-bit color information for each pixel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Color lookup the table works well for small combinations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424680"/>
            <a:ext cx="7745412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80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Image Histogram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（直方图）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A histogram is an accurate representation of the distribution of numerical data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See  </a:t>
            </a:r>
            <a:r>
              <a:rPr lang="en-US" altLang="zh-TW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demo4Hist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" b="13831"/>
          <a:stretch/>
        </p:blipFill>
        <p:spPr bwMode="auto">
          <a:xfrm>
            <a:off x="990087" y="2610940"/>
            <a:ext cx="4761224" cy="219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35"/>
          <p:cNvSpPr txBox="1"/>
          <p:nvPr/>
        </p:nvSpPr>
        <p:spPr>
          <a:xfrm>
            <a:off x="1523487" y="4787621"/>
            <a:ext cx="3429000" cy="4392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just">
              <a:lnSpc>
                <a:spcPct val="123100"/>
              </a:lnSpc>
            </a:pPr>
            <a:r>
              <a:rPr lang="en-US" altLang="zh-CN" sz="1650" spc="125" dirty="0">
                <a:solidFill>
                  <a:srgbClr val="231F20"/>
                </a:solidFill>
                <a:latin typeface="Arial"/>
                <a:cs typeface="Arial"/>
              </a:rPr>
              <a:t>Image                   Histogram</a:t>
            </a:r>
            <a:endParaRPr sz="165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/>
              <p:cNvSpPr txBox="1"/>
              <p:nvPr/>
            </p:nvSpPr>
            <p:spPr>
              <a:xfrm>
                <a:off x="567024" y="5087602"/>
                <a:ext cx="3499099" cy="586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0" dirty="0"/>
                  <a:t>Probability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       </m:t>
                    </m:r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1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4" y="5087602"/>
                <a:ext cx="3499099" cy="586571"/>
              </a:xfrm>
              <a:prstGeom prst="rect">
                <a:avLst/>
              </a:prstGeom>
              <a:blipFill>
                <a:blip r:embed="rId3"/>
                <a:stretch>
                  <a:fillRect l="-2613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5"/>
              <p:cNvSpPr/>
              <p:nvPr/>
            </p:nvSpPr>
            <p:spPr>
              <a:xfrm>
                <a:off x="575077" y="5814108"/>
                <a:ext cx="570329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pixels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have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400" dirty="0"/>
                  <a:t>  </a:t>
                </a:r>
                <a:r>
                  <a:rPr lang="en-US" altLang="zh-CN" sz="2400" dirty="0"/>
                  <a:t>is the total number of pixels of the image</a:t>
                </a:r>
                <a:endParaRPr lang="en-SG" sz="2400" dirty="0"/>
              </a:p>
            </p:txBody>
          </p:sp>
        </mc:Choice>
        <mc:Fallback xmlns="">
          <p:sp>
            <p:nvSpPr>
              <p:cNvPr id="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7" y="5814108"/>
                <a:ext cx="5703290" cy="830997"/>
              </a:xfrm>
              <a:prstGeom prst="rect">
                <a:avLst/>
              </a:prstGeom>
              <a:blipFill>
                <a:blip r:embed="rId4"/>
                <a:stretch>
                  <a:fillRect r="-6944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4209" r="12018" b="8923"/>
          <a:stretch/>
        </p:blipFill>
        <p:spPr bwMode="auto">
          <a:xfrm>
            <a:off x="7185219" y="2509438"/>
            <a:ext cx="1826510" cy="18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67" y="4523156"/>
            <a:ext cx="2325606" cy="167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15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charset="0"/>
                <a:ea typeface="新細明體" charset="0"/>
                <a:cs typeface="新細明體" charset="0"/>
              </a:rPr>
              <a:t>8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-bit Color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Divide the RGB cube into equal slides in each dimension</a:t>
            </a:r>
          </a:p>
          <a:p>
            <a:pPr lvl="1"/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R: 3-bit; G: 3-bit; B: 2-bit;</a:t>
            </a:r>
          </a:p>
          <a:p>
            <a:pPr lvl="1"/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Edge artifacts </a:t>
            </a:r>
            <a:r>
              <a:rPr lang="zh-CN" altLang="en-US" sz="2200" dirty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sz="2200" dirty="0">
                <a:latin typeface="宋体"/>
                <a:ea typeface="宋体"/>
                <a:cs typeface="宋体"/>
              </a:rPr>
              <a:t>边缘伪影</a:t>
            </a:r>
            <a:r>
              <a:rPr lang="zh-CN" altLang="en-US" sz="2200" dirty="0">
                <a:latin typeface="Cambria" charset="0"/>
                <a:ea typeface="新細明體" charset="0"/>
                <a:cs typeface="新細明體" charset="0"/>
              </a:rPr>
              <a:t>）</a:t>
            </a:r>
            <a:endParaRPr lang="en-US" altLang="zh-CN" sz="2200" dirty="0">
              <a:latin typeface="Cambria" charset="0"/>
              <a:ea typeface="新細明體" charset="0"/>
              <a:cs typeface="新細明體" charset="0"/>
            </a:endParaRPr>
          </a:p>
          <a:p>
            <a:pPr lvl="1"/>
            <a:r>
              <a:rPr lang="en-US" altLang="zh-CN" sz="2200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CN" sz="22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demo5RGBto8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Based image histogram, select 256 most popular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3977481"/>
            <a:ext cx="32464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93" y="3978275"/>
            <a:ext cx="324643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648268" y="3838574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200" dirty="0"/>
              <a:t>24-bit</a:t>
            </a:r>
            <a:r>
              <a:rPr lang="zh-CN" altLang="en-US" sz="1200" dirty="0"/>
              <a:t>颜色图</a:t>
            </a:r>
            <a:endParaRPr lang="en-US" sz="1200" dirty="0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5361306" y="3838574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sz="1200" dirty="0"/>
              <a:t>8</a:t>
            </a:r>
            <a:r>
              <a:rPr lang="en-US" altLang="zh-CN" sz="1200" dirty="0"/>
              <a:t>-bit</a:t>
            </a:r>
            <a:r>
              <a:rPr lang="zh-CN" altLang="en-US" sz="1200" dirty="0"/>
              <a:t>颜色图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189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24-bit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ormat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98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cs typeface="新細明體" charset="0"/>
              </a:rPr>
              <a:t>Some </a:t>
            </a:r>
            <a:r>
              <a:rPr lang="en-US" altLang="zh-CN" dirty="0">
                <a:latin typeface="Cambria" charset="0"/>
                <a:cs typeface="新細明體" charset="0"/>
              </a:rPr>
              <a:t>P</a:t>
            </a:r>
            <a:r>
              <a:rPr lang="en-US" altLang="zh-TW" dirty="0">
                <a:latin typeface="Cambria" charset="0"/>
                <a:cs typeface="新細明體" charset="0"/>
              </a:rPr>
              <a:t>opular </a:t>
            </a:r>
            <a:r>
              <a:rPr lang="en-US" altLang="zh-CN" dirty="0">
                <a:latin typeface="Cambria" charset="0"/>
                <a:cs typeface="新細明體" charset="0"/>
              </a:rPr>
              <a:t>I</a:t>
            </a:r>
            <a:r>
              <a:rPr lang="en-US" altLang="zh-TW" dirty="0">
                <a:latin typeface="Cambria" charset="0"/>
                <a:cs typeface="新細明體" charset="0"/>
              </a:rPr>
              <a:t>mage </a:t>
            </a:r>
            <a:r>
              <a:rPr lang="en-US" altLang="zh-CN" dirty="0">
                <a:latin typeface="Cambria" charset="0"/>
                <a:cs typeface="新細明體" charset="0"/>
              </a:rPr>
              <a:t>F</a:t>
            </a:r>
            <a:r>
              <a:rPr lang="en-US" altLang="zh-TW" dirty="0">
                <a:latin typeface="Cambria" charset="0"/>
                <a:cs typeface="新細明體" charset="0"/>
              </a:rPr>
              <a:t>ile </a:t>
            </a:r>
            <a:r>
              <a:rPr lang="en-US" altLang="zh-CN" dirty="0">
                <a:latin typeface="Cambria" charset="0"/>
                <a:cs typeface="新細明體" charset="0"/>
              </a:rPr>
              <a:t>F</a:t>
            </a:r>
            <a:r>
              <a:rPr lang="en-US" altLang="zh-TW" dirty="0">
                <a:latin typeface="Cambria" charset="0"/>
                <a:cs typeface="新細明體" charset="0"/>
              </a:rPr>
              <a:t>ormats</a:t>
            </a:r>
            <a:br>
              <a:rPr lang="en-US" altLang="zh-TW" dirty="0">
                <a:latin typeface="Cambria" charset="0"/>
                <a:cs typeface="新細明體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8796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BMP</a:t>
            </a:r>
          </a:p>
          <a:p>
            <a:pPr lvl="1">
              <a:defRPr/>
            </a:pPr>
            <a:r>
              <a:rPr lang="en-US" altLang="zh-TW" dirty="0" err="1">
                <a:latin typeface="Cambria" charset="0"/>
                <a:ea typeface="新細明體" charset="0"/>
                <a:cs typeface="新細明體" charset="0"/>
              </a:rPr>
              <a:t>BitMap</a:t>
            </a:r>
            <a:endParaRPr lang="en-US" altLang="zh-TW" dirty="0">
              <a:latin typeface="Cambria" charset="0"/>
              <a:ea typeface="新細明體" charset="0"/>
              <a:cs typeface="新細明體" charset="0"/>
            </a:endParaRP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Mainly use RGB color model</a:t>
            </a:r>
          </a:p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Gif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Graphics Interchange Format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Important formats because of its historical connection to the WWW and HTML </a:t>
            </a:r>
          </a:p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PDF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Portable Document Format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Include compression</a:t>
            </a:r>
          </a:p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JPEG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Joint Photographic Experts Group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Currently the most important common file format</a:t>
            </a:r>
            <a:endParaRPr lang="zh-CN" altLang="en-GB" dirty="0">
              <a:latin typeface="Cambria" charset="0"/>
              <a:ea typeface="黑体" charset="0"/>
              <a:cs typeface="黑体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82" y="674632"/>
            <a:ext cx="3417737" cy="2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24-bit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ormat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72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to Calculate the Size of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7449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8 </a:t>
            </a:r>
            <a:r>
              <a:rPr lang="en-US" altLang="zh-CN" dirty="0">
                <a:latin typeface="Cambria" charset="0"/>
                <a:cs typeface="新細明體" charset="0"/>
              </a:rPr>
              <a:t>bit </a:t>
            </a:r>
            <a:r>
              <a:rPr lang="en-US" altLang="zh-TW" dirty="0">
                <a:latin typeface="Cambria" charset="0"/>
                <a:cs typeface="新細明體" charset="0"/>
              </a:rPr>
              <a:t>Gray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Image resolution: 640*480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Bytes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640*480</a:t>
            </a:r>
            <a:r>
              <a:rPr lang="zh-CN" altLang="en-US" sz="2400" dirty="0">
                <a:latin typeface="Cambria" charset="0"/>
                <a:cs typeface="新細明體" charset="0"/>
              </a:rPr>
              <a:t>*</a:t>
            </a:r>
            <a:r>
              <a:rPr lang="en-US" altLang="zh-CN" sz="2400" dirty="0">
                <a:latin typeface="Cambria" charset="0"/>
                <a:cs typeface="新細明體" charset="0"/>
              </a:rPr>
              <a:t>8</a:t>
            </a:r>
            <a:r>
              <a:rPr lang="en-US" altLang="zh-TW" sz="2400" dirty="0">
                <a:latin typeface="Cambria" charset="0"/>
                <a:cs typeface="新細明體" charset="0"/>
              </a:rPr>
              <a:t> = 2457600</a:t>
            </a:r>
            <a:r>
              <a:rPr lang="en-US" altLang="zh-CN" sz="2400" dirty="0">
                <a:latin typeface="Cambria" charset="0"/>
                <a:cs typeface="新細明體" charset="0"/>
              </a:rPr>
              <a:t>b=</a:t>
            </a:r>
            <a:r>
              <a:rPr lang="en-US" altLang="zh-TW" sz="2400" dirty="0">
                <a:latin typeface="Cambria" charset="0"/>
                <a:cs typeface="新細明體" charset="0"/>
              </a:rPr>
              <a:t> 2457600</a:t>
            </a:r>
            <a:r>
              <a:rPr lang="en-US" altLang="zh-CN" sz="2400" dirty="0">
                <a:latin typeface="Cambria" charset="0"/>
                <a:cs typeface="新細明體" charset="0"/>
              </a:rPr>
              <a:t> </a:t>
            </a:r>
            <a:r>
              <a:rPr lang="en-US" altLang="zh-TW" sz="2400" dirty="0">
                <a:latin typeface="Cambria" charset="0"/>
                <a:cs typeface="新細明體" charset="0"/>
              </a:rPr>
              <a:t>/1024 Kb = 2400Kb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640*480 = 307200B = 307200/1024 KB</a:t>
            </a:r>
            <a:r>
              <a:rPr lang="en-US" altLang="zh-CN" sz="2400" dirty="0">
                <a:latin typeface="Cambria" charset="0"/>
                <a:cs typeface="新細明體" charset="0"/>
              </a:rPr>
              <a:t>=</a:t>
            </a:r>
            <a:r>
              <a:rPr lang="en-US" altLang="zh-TW" sz="2400" dirty="0">
                <a:latin typeface="Cambria" charset="0"/>
                <a:cs typeface="新細明體" charset="0"/>
              </a:rPr>
              <a:t> 300KB</a:t>
            </a:r>
          </a:p>
          <a:p>
            <a:pPr lvl="1">
              <a:lnSpc>
                <a:spcPct val="110000"/>
              </a:lnSpc>
              <a:defRPr/>
            </a:pPr>
            <a:endParaRPr lang="en-US" altLang="zh-TW" sz="2400" dirty="0">
              <a:latin typeface="Cambria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24 bit color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Bytes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640*480*24 = 7372800b = 7372800/1024 Kb = 7200Kb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640*480*3 = 921600B =921600/1024KB = 900KB</a:t>
            </a:r>
          </a:p>
          <a:p>
            <a:pPr marL="457200" lvl="1" indent="0">
              <a:lnSpc>
                <a:spcPct val="110000"/>
              </a:lnSpc>
              <a:buNone/>
              <a:defRPr/>
            </a:pPr>
            <a:endParaRPr lang="en-US" altLang="zh-TW" sz="2400" dirty="0">
              <a:latin typeface="Cambria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838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to Transform 24-bit to 8-bit?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600" dirty="0">
                <a:latin typeface="Cambria" charset="0"/>
                <a:cs typeface="新細明體" charset="0"/>
              </a:rPr>
              <a:t>Divide the RGB cube into equal slides in each dimension</a:t>
            </a:r>
          </a:p>
          <a:p>
            <a:pPr lvl="1">
              <a:defRPr/>
            </a:pPr>
            <a:r>
              <a:rPr lang="en-US" altLang="zh-TW" sz="2200" dirty="0">
                <a:latin typeface="Cambria" charset="0"/>
                <a:ea typeface="ＭＳ Ｐゴシック" charset="0"/>
                <a:cs typeface="新細明體" charset="0"/>
              </a:rPr>
              <a:t>R: 3-bit (0-7); G: 3-bit (0-7); B: 2-bit (0-3);</a:t>
            </a:r>
          </a:p>
          <a:p>
            <a:pPr lvl="1"/>
            <a:r>
              <a:rPr lang="en-US" altLang="zh-CN" sz="2400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CN" sz="24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demo5RGBto8</a:t>
            </a:r>
          </a:p>
          <a:p>
            <a:pPr lvl="1">
              <a:defRPr/>
            </a:pPr>
            <a:endParaRPr lang="en-US" altLang="zh-TW" sz="2200" dirty="0">
              <a:latin typeface="Cambria" charset="0"/>
              <a:ea typeface="ＭＳ Ｐゴシック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50" y="2987168"/>
            <a:ext cx="32464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063" y="2987168"/>
            <a:ext cx="324643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242950" y="2863343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200"/>
              <a:t>24-bit</a:t>
            </a:r>
            <a:r>
              <a:rPr lang="zh-CN" altLang="en-US" sz="1200"/>
              <a:t>颜色图</a:t>
            </a:r>
            <a:endParaRPr lang="en-US" sz="1200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909950" y="2834768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sz="1200"/>
              <a:t>8</a:t>
            </a:r>
            <a:r>
              <a:rPr lang="en-US" altLang="zh-CN" sz="1200"/>
              <a:t>-bit</a:t>
            </a:r>
            <a:r>
              <a:rPr lang="zh-CN" altLang="en-US" sz="1200"/>
              <a:t>颜色图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46991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to Calculate Histogram?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TW" dirty="0">
                <a:latin typeface="Cambria"/>
                <a:cs typeface="Cambria"/>
              </a:rPr>
              <a:t>Histogram</a:t>
            </a:r>
          </a:p>
          <a:p>
            <a:pPr lvl="1">
              <a:defRPr/>
            </a:pPr>
            <a:r>
              <a:rPr lang="en-US" altLang="zh-TW" sz="2400" dirty="0">
                <a:latin typeface="Cambria"/>
                <a:cs typeface="Cambria"/>
              </a:rPr>
              <a:t>representation of the distribution of numerical data</a:t>
            </a:r>
          </a:p>
          <a:p>
            <a:pPr marL="457200" lvl="1" indent="0">
              <a:buNone/>
              <a:defRPr/>
            </a:pPr>
            <a:endParaRPr lang="en-US" altLang="zh-TW" sz="2400" dirty="0">
              <a:latin typeface="Cambria"/>
              <a:cs typeface="Cambria"/>
            </a:endParaRPr>
          </a:p>
          <a:p>
            <a:pPr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Help </a:t>
            </a:r>
            <a:r>
              <a:rPr lang="en-US" altLang="zh-TW" dirty="0" err="1">
                <a:latin typeface="Cambria" charset="0"/>
                <a:cs typeface="新細明體" charset="0"/>
              </a:rPr>
              <a:t>hist</a:t>
            </a:r>
            <a:r>
              <a:rPr lang="en-US" altLang="zh-TW" dirty="0">
                <a:latin typeface="Cambria" charset="0"/>
                <a:cs typeface="新細明體" charset="0"/>
              </a:rPr>
              <a:t>, </a:t>
            </a:r>
            <a:r>
              <a:rPr lang="en-US" altLang="zh-TW" dirty="0" err="1">
                <a:latin typeface="Cambria" charset="0"/>
                <a:cs typeface="新細明體" charset="0"/>
              </a:rPr>
              <a:t>imhist</a:t>
            </a:r>
            <a:r>
              <a:rPr lang="en-US" altLang="zh-TW" dirty="0">
                <a:latin typeface="Cambria" charset="0"/>
                <a:cs typeface="新細明體" charset="0"/>
              </a:rPr>
              <a:t> in </a:t>
            </a:r>
            <a:r>
              <a:rPr lang="en-US" altLang="zh-TW" dirty="0" err="1">
                <a:latin typeface="Cambria" charset="0"/>
                <a:cs typeface="新細明體" charset="0"/>
              </a:rPr>
              <a:t>Matlab</a:t>
            </a:r>
            <a:endParaRPr lang="en-US" altLang="zh-TW" dirty="0">
              <a:latin typeface="Cambria" charset="0"/>
              <a:cs typeface="新細明體" charset="0"/>
            </a:endParaRPr>
          </a:p>
          <a:p>
            <a:pPr lvl="1"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N = </a:t>
            </a:r>
            <a:r>
              <a:rPr lang="en-US" altLang="zh-TW" sz="2400" dirty="0" err="1">
                <a:latin typeface="Cambria" charset="0"/>
                <a:cs typeface="新細明體" charset="0"/>
              </a:rPr>
              <a:t>hist</a:t>
            </a:r>
            <a:r>
              <a:rPr lang="en-US" altLang="zh-TW" sz="2400" dirty="0">
                <a:latin typeface="Cambria" charset="0"/>
                <a:cs typeface="新細明體" charset="0"/>
              </a:rPr>
              <a:t>(Y) bins the elements of Y into 10 equally spaced containers and returns the number of elements in each container.  </a:t>
            </a:r>
            <a:r>
              <a:rPr lang="en-US" altLang="zh-TW" sz="2400" dirty="0">
                <a:solidFill>
                  <a:srgbClr val="FF0000"/>
                </a:solidFill>
                <a:latin typeface="Cambria" charset="0"/>
                <a:cs typeface="新細明體" charset="0"/>
              </a:rPr>
              <a:t>Y is a vector</a:t>
            </a:r>
            <a:r>
              <a:rPr lang="en-US" altLang="zh-TW" sz="2400" dirty="0">
                <a:latin typeface="Cambria" charset="0"/>
                <a:cs typeface="新細明體" charset="0"/>
              </a:rPr>
              <a:t>.</a:t>
            </a:r>
          </a:p>
          <a:p>
            <a:pPr lvl="1">
              <a:defRPr/>
            </a:pPr>
            <a:endParaRPr lang="en-US" altLang="zh-TW" sz="2400" dirty="0">
              <a:latin typeface="Cambria" charset="0"/>
              <a:cs typeface="新細明體" charset="0"/>
            </a:endParaRPr>
          </a:p>
          <a:p>
            <a:pPr lvl="1">
              <a:defRPr/>
            </a:pPr>
            <a:r>
              <a:rPr lang="en-US" altLang="zh-TW" sz="2400" dirty="0" err="1">
                <a:latin typeface="Cambria" charset="0"/>
                <a:cs typeface="新細明體" charset="0"/>
              </a:rPr>
              <a:t>imhist</a:t>
            </a:r>
            <a:r>
              <a:rPr lang="en-US" altLang="zh-TW" sz="2400" dirty="0">
                <a:latin typeface="Cambria" charset="0"/>
                <a:cs typeface="新細明體" charset="0"/>
              </a:rPr>
              <a:t> displays a histogram for the </a:t>
            </a:r>
            <a:r>
              <a:rPr lang="en-US" altLang="zh-TW" sz="2400" dirty="0">
                <a:solidFill>
                  <a:srgbClr val="FF0000"/>
                </a:solidFill>
                <a:latin typeface="Cambria" charset="0"/>
                <a:cs typeface="新細明體" charset="0"/>
              </a:rPr>
              <a:t>intensity image </a:t>
            </a:r>
          </a:p>
          <a:p>
            <a:pPr lvl="1">
              <a:defRPr/>
            </a:pPr>
            <a:endParaRPr lang="en-US" altLang="zh-TW" sz="2400" dirty="0">
              <a:latin typeface="Cambria" charset="0"/>
              <a:cs typeface="新細明體" charset="0"/>
            </a:endParaRP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See</a:t>
            </a:r>
            <a:r>
              <a:rPr lang="en-US" altLang="zh-TW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 demo4Hist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53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6" name="object 4"/>
          <p:cNvSpPr txBox="1"/>
          <p:nvPr/>
        </p:nvSpPr>
        <p:spPr>
          <a:xfrm>
            <a:off x="1711705" y="1146809"/>
            <a:ext cx="6597650" cy="434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3420"/>
              </a:lnSpc>
              <a:tabLst>
                <a:tab pos="815340" algn="l"/>
                <a:tab pos="4202430" algn="l"/>
                <a:tab pos="5371465" algn="l"/>
              </a:tabLst>
            </a:pPr>
            <a:r>
              <a:rPr sz="2850" b="1" spc="265" dirty="0">
                <a:solidFill>
                  <a:srgbClr val="231F20"/>
                </a:solidFill>
                <a:latin typeface="Arial"/>
                <a:cs typeface="Arial"/>
              </a:rPr>
              <a:t>Image</a:t>
            </a:r>
            <a:r>
              <a:rPr lang="en-US" sz="2850" b="1" spc="265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0" t="35899" r="49176" b="24374"/>
          <a:stretch>
            <a:fillRect/>
          </a:stretch>
        </p:blipFill>
        <p:spPr bwMode="auto">
          <a:xfrm>
            <a:off x="195904" y="1630831"/>
            <a:ext cx="5275827" cy="33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9" t="28333" r="13248" b="7910"/>
          <a:stretch>
            <a:fillRect/>
          </a:stretch>
        </p:blipFill>
        <p:spPr bwMode="auto">
          <a:xfrm>
            <a:off x="5471731" y="1630831"/>
            <a:ext cx="3551801" cy="37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5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Does Dithering (</a:t>
            </a:r>
            <a:r>
              <a:rPr lang="zh-CN" altLang="en-US" dirty="0">
                <a:latin typeface="Calibri" charset="0"/>
                <a:cs typeface="新細明體" charset="0"/>
              </a:rPr>
              <a:t>抖动</a:t>
            </a:r>
            <a:r>
              <a:rPr lang="en-US" altLang="zh-TW" dirty="0">
                <a:latin typeface="Calibri" charset="0"/>
                <a:cs typeface="新細明體" charset="0"/>
              </a:rPr>
              <a:t>) Work?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4" y="848589"/>
            <a:ext cx="7886700" cy="4351338"/>
          </a:xfrm>
        </p:spPr>
        <p:txBody>
          <a:bodyPr/>
          <a:lstStyle/>
          <a:p>
            <a:r>
              <a:rPr lang="zh-CN" altLang="en-US" dirty="0">
                <a:latin typeface="Arial"/>
                <a:cs typeface="Arial"/>
              </a:rPr>
              <a:t>用只有黑墨的打印机，怎么打印出一个灰度图像？</a:t>
            </a:r>
          </a:p>
          <a:p>
            <a:endParaRPr lang="en-US" altLang="zh-TW" dirty="0">
              <a:latin typeface="Cambria" charset="0"/>
              <a:cs typeface="新細明體" charset="0"/>
            </a:endParaRPr>
          </a:p>
          <a:p>
            <a:r>
              <a:rPr lang="en-US" altLang="zh-TW" dirty="0">
                <a:latin typeface="Cambria" charset="0"/>
                <a:cs typeface="新細明體" charset="0"/>
              </a:rPr>
              <a:t>Basic strategy of dithering work</a:t>
            </a:r>
          </a:p>
          <a:p>
            <a:pPr lvl="1"/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Trade intensity resolution for spatial resolution</a:t>
            </a:r>
          </a:p>
          <a:p>
            <a:r>
              <a:rPr lang="en-US" altLang="zh-TW" dirty="0">
                <a:latin typeface="Cambria" charset="0"/>
                <a:cs typeface="新細明體" charset="0"/>
              </a:rPr>
              <a:t>Dithering</a:t>
            </a:r>
          </a:p>
          <a:p>
            <a:pPr lvl="1"/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To calculate patterns </a:t>
            </a:r>
            <a:r>
              <a:rPr lang="zh-CN" altLang="en-US" sz="2400" dirty="0">
                <a:latin typeface="Cambria" charset="0"/>
                <a:ea typeface="PMingLiU" charset="0"/>
                <a:cs typeface="新細明體" charset="0"/>
              </a:rPr>
              <a:t>（图案）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of dots such that values from 0 to 255 correspond to patterns that are more and more filled at darker pixel values, for printing on a 1-bit printer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6"/>
          <a:stretch/>
        </p:blipFill>
        <p:spPr>
          <a:xfrm>
            <a:off x="1279291" y="5615845"/>
            <a:ext cx="4769084" cy="929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8" r="25365" b="29076"/>
          <a:stretch/>
        </p:blipFill>
        <p:spPr>
          <a:xfrm flipH="1" flipV="1">
            <a:off x="4029074" y="5746082"/>
            <a:ext cx="800101" cy="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4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cs typeface="新細明體" charset="0"/>
              </a:rPr>
              <a:t>Halftone printing </a:t>
            </a:r>
            <a:r>
              <a:rPr lang="zh-CN" altLang="en-US" dirty="0">
                <a:latin typeface="Cambria" charset="0"/>
                <a:cs typeface="新細明體" charset="0"/>
              </a:rPr>
              <a:t>（网板打印）</a:t>
            </a:r>
            <a:endParaRPr lang="en-US" altLang="zh-CN" dirty="0">
              <a:latin typeface="Cambria" charset="0"/>
              <a:cs typeface="新細明體" charset="0"/>
            </a:endParaRPr>
          </a:p>
          <a:p>
            <a:pPr lvl="1" algn="just"/>
            <a:r>
              <a:rPr lang="en-US" altLang="zh-CN" sz="2400" dirty="0">
                <a:latin typeface="Cambria" charset="0"/>
                <a:ea typeface="PMingLiU" charset="0"/>
                <a:cs typeface="新細明體" charset="0"/>
              </a:rPr>
              <a:t>R</a:t>
            </a:r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eplace a pixel value by a larger pattern, say 2 × 2 or 4 × 4</a:t>
            </a:r>
          </a:p>
          <a:p>
            <a:pPr lvl="1" algn="just"/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Rule: 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If the intensity is &gt; the dither matrix entry then print an on dot at that entry location: replace each pixel by an </a:t>
            </a:r>
            <a:r>
              <a:rPr lang="en-US" sz="2400" i="1" dirty="0">
                <a:latin typeface="Cambria" charset="0"/>
                <a:ea typeface="PMingLiU" charset="0"/>
                <a:cs typeface="新細明體" charset="0"/>
              </a:rPr>
              <a:t>n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 × </a:t>
            </a:r>
            <a:r>
              <a:rPr lang="en-US" sz="2400" i="1" dirty="0">
                <a:latin typeface="Cambria" charset="0"/>
                <a:ea typeface="PMingLiU" charset="0"/>
                <a:cs typeface="新細明體" charset="0"/>
              </a:rPr>
              <a:t>n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 matrix of dots</a:t>
            </a:r>
          </a:p>
          <a:p>
            <a:pPr algn="just"/>
            <a:r>
              <a:rPr lang="en-US" altLang="zh-TW" dirty="0">
                <a:latin typeface="Cambria" charset="0"/>
                <a:cs typeface="新細明體" charset="0"/>
              </a:rPr>
              <a:t>Dithering matrix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/>
          <a:stretch/>
        </p:blipFill>
        <p:spPr bwMode="auto">
          <a:xfrm>
            <a:off x="1922938" y="4345039"/>
            <a:ext cx="1500188" cy="97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3400" y="5633451"/>
            <a:ext cx="81635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sz="2400" b="1" baseline="30000" dirty="0"/>
              <a:t>In the printing color space, 0 represents white, 255 represents black. </a:t>
            </a:r>
            <a:r>
              <a:rPr lang="en-US" sz="2400" baseline="30000" dirty="0"/>
              <a:t>We can first re-map image values in 0…255 into the new range 0..4 by (integer) dividing by 256/5. Then, e.g., if the pixel value is 0 we print nothing, in a 2 × 2 area of printer output. But if the pixel value is 4 we print all four dots.</a:t>
            </a:r>
            <a:endParaRPr lang="en-US" sz="2400" dirty="0"/>
          </a:p>
        </p:txBody>
      </p:sp>
      <p:sp>
        <p:nvSpPr>
          <p:cNvPr id="8" name="左中括号 7"/>
          <p:cNvSpPr/>
          <p:nvPr/>
        </p:nvSpPr>
        <p:spPr>
          <a:xfrm>
            <a:off x="2125132" y="4509294"/>
            <a:ext cx="76200" cy="53340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中括号 8"/>
          <p:cNvSpPr/>
          <p:nvPr/>
        </p:nvSpPr>
        <p:spPr>
          <a:xfrm flipH="1">
            <a:off x="3048000" y="4509294"/>
            <a:ext cx="76200" cy="53340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55046" y="4017943"/>
          <a:ext cx="1917978" cy="1290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070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018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26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左中括号 10"/>
          <p:cNvSpPr/>
          <p:nvPr/>
        </p:nvSpPr>
        <p:spPr>
          <a:xfrm>
            <a:off x="4358640" y="4017842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中括号 11"/>
          <p:cNvSpPr/>
          <p:nvPr/>
        </p:nvSpPr>
        <p:spPr>
          <a:xfrm flipH="1">
            <a:off x="6483337" y="4009375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03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01523"/>
              </p:ext>
            </p:extLst>
          </p:nvPr>
        </p:nvGraphicFramePr>
        <p:xfrm>
          <a:off x="1447800" y="2961537"/>
          <a:ext cx="1743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40425"/>
              </p:ext>
            </p:extLst>
          </p:nvPr>
        </p:nvGraphicFramePr>
        <p:xfrm>
          <a:off x="4471582" y="1676400"/>
          <a:ext cx="353583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79296"/>
            <a:ext cx="154699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17954"/>
              </p:ext>
            </p:extLst>
          </p:nvPr>
        </p:nvGraphicFramePr>
        <p:xfrm>
          <a:off x="1447800" y="2961537"/>
          <a:ext cx="1743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713893"/>
              </p:ext>
            </p:extLst>
          </p:nvPr>
        </p:nvGraphicFramePr>
        <p:xfrm>
          <a:off x="4471582" y="1676400"/>
          <a:ext cx="353583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79296"/>
            <a:ext cx="1546994" cy="85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13765" y="5104259"/>
            <a:ext cx="7316470" cy="10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marR="12700" indent="-260985" algn="just">
              <a:lnSpc>
                <a:spcPct val="119300"/>
              </a:lnSpc>
              <a:buClr>
                <a:srgbClr val="231F20"/>
              </a:buClr>
              <a:buFont typeface="Arial"/>
              <a:buChar char="•"/>
              <a:tabLst>
                <a:tab pos="273050" algn="l"/>
                <a:tab pos="1261110" algn="l"/>
              </a:tabLst>
            </a:pPr>
            <a:r>
              <a:rPr lang="en-US" altLang="zh-CN" spc="175" dirty="0">
                <a:solidFill>
                  <a:srgbClr val="231F20"/>
                </a:solidFill>
                <a:latin typeface="Arial"/>
                <a:cs typeface="Arial"/>
              </a:rPr>
              <a:t>Note</a:t>
            </a:r>
            <a:r>
              <a:rPr lang="en-US" altLang="zh-CN" spc="2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altLang="zh-CN" spc="185" dirty="0">
                <a:solidFill>
                  <a:srgbClr val="231F20"/>
                </a:solidFill>
                <a:latin typeface="Arial"/>
                <a:cs typeface="Arial"/>
              </a:rPr>
              <a:t>hat</a:t>
            </a:r>
            <a:r>
              <a:rPr lang="en-US" altLang="zh-CN" spc="2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lang="en-US" altLang="zh-CN" spc="16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altLang="zh-CN" spc="175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altLang="zh-CN" spc="2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7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229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40" dirty="0">
                <a:solidFill>
                  <a:srgbClr val="231F20"/>
                </a:solidFill>
                <a:latin typeface="Arial"/>
                <a:cs typeface="Arial"/>
              </a:rPr>
              <a:t>dithered</a:t>
            </a:r>
            <a:r>
              <a:rPr lang="en-US" altLang="zh-CN" spc="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35" dirty="0">
                <a:solidFill>
                  <a:srgbClr val="231F20"/>
                </a:solidFill>
                <a:latin typeface="Arial"/>
                <a:cs typeface="Arial"/>
              </a:rPr>
              <a:t>image, </a:t>
            </a:r>
            <a:r>
              <a:rPr lang="en-US" altLang="zh-CN" spc="70" dirty="0">
                <a:solidFill>
                  <a:srgbClr val="231F20"/>
                </a:solidFill>
                <a:latin typeface="Arial"/>
                <a:cs typeface="Arial"/>
              </a:rPr>
              <a:t>since </a:t>
            </a:r>
            <a:r>
              <a:rPr lang="en-US" altLang="zh-CN" spc="110" dirty="0">
                <a:solidFill>
                  <a:srgbClr val="231F20"/>
                </a:solidFill>
                <a:latin typeface="Arial"/>
                <a:cs typeface="Arial"/>
              </a:rPr>
              <a:t>replacing </a:t>
            </a:r>
            <a:r>
              <a:rPr lang="en-US" altLang="zh-CN" spc="1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ach </a:t>
            </a:r>
            <a:r>
              <a:rPr lang="en-US" altLang="zh-CN" spc="145" dirty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lang="en-US" altLang="zh-CN" spc="85" dirty="0">
                <a:solidFill>
                  <a:srgbClr val="231F20"/>
                </a:solidFill>
                <a:latin typeface="Arial"/>
                <a:cs typeface="Arial"/>
              </a:rPr>
              <a:t>ixel </a:t>
            </a:r>
            <a:r>
              <a:rPr lang="en-US" altLang="zh-CN" spc="-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70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lang="en-US" altLang="zh-CN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75" dirty="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lang="en-US" altLang="zh-CN" spc="-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4</a:t>
            </a:r>
            <a:r>
              <a:rPr lang="en-US" altLang="zh-CN" spc="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i="1" spc="484" dirty="0">
                <a:solidFill>
                  <a:srgbClr val="231F20"/>
                </a:solidFill>
                <a:latin typeface="Arial"/>
                <a:cs typeface="Arial"/>
              </a:rPr>
              <a:t>×</a:t>
            </a:r>
            <a:r>
              <a:rPr lang="en-US" altLang="zh-CN" i="1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4 </a:t>
            </a:r>
            <a:r>
              <a:rPr lang="en-US" altLang="zh-CN" spc="-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rr</a:t>
            </a:r>
            <a:r>
              <a:rPr lang="en-US" altLang="zh-CN" spc="13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lang="en-US" altLang="zh-CN" spc="-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45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altLang="zh-CN" spc="210" dirty="0">
                <a:solidFill>
                  <a:srgbClr val="231F20"/>
                </a:solidFill>
                <a:latin typeface="Arial"/>
                <a:cs typeface="Arial"/>
              </a:rPr>
              <a:t>f </a:t>
            </a:r>
            <a:r>
              <a:rPr lang="en-US" altLang="zh-CN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dots,</a:t>
            </a:r>
            <a:r>
              <a:rPr lang="en-US" altLang="zh-CN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200" dirty="0">
                <a:solidFill>
                  <a:srgbClr val="231F20"/>
                </a:solidFill>
                <a:latin typeface="Arial"/>
                <a:cs typeface="Arial"/>
              </a:rPr>
              <a:t>ma</a:t>
            </a:r>
            <a:r>
              <a:rPr lang="en-US" altLang="zh-CN" spc="75" dirty="0">
                <a:solidFill>
                  <a:srgbClr val="231F20"/>
                </a:solidFill>
                <a:latin typeface="Arial"/>
                <a:cs typeface="Arial"/>
              </a:rPr>
              <a:t>k</a:t>
            </a:r>
            <a:r>
              <a:rPr lang="en-US" altLang="zh-CN" spc="1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altLang="zh-CN" spc="-30" dirty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lang="en-US" altLang="zh-CN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8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en-US" altLang="zh-CN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altLang="zh-CN" spc="130" dirty="0">
                <a:solidFill>
                  <a:srgbClr val="231F20"/>
                </a:solidFill>
                <a:latin typeface="Arial"/>
                <a:cs typeface="Arial"/>
              </a:rPr>
              <a:t>mage </a:t>
            </a:r>
            <a:r>
              <a:rPr lang="en-US" altLang="zh-CN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16 </a:t>
            </a:r>
            <a:r>
              <a:rPr lang="en-US" altLang="zh-CN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45" dirty="0">
                <a:solidFill>
                  <a:srgbClr val="231F20"/>
                </a:solidFill>
                <a:latin typeface="Arial"/>
                <a:cs typeface="Arial"/>
              </a:rPr>
              <a:t>times </a:t>
            </a:r>
            <a:r>
              <a:rPr lang="en-US" altLang="zh-CN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8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-30" dirty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lang="en-US" altLang="zh-CN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altLang="zh-CN" spc="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75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altLang="zh-CN" spc="95" dirty="0">
                <a:solidFill>
                  <a:srgbClr val="231F20"/>
                </a:solidFill>
                <a:latin typeface="Arial"/>
                <a:cs typeface="Arial"/>
              </a:rPr>
              <a:t>ge.</a:t>
            </a:r>
            <a:endParaRPr lang="en-US" altLang="zh-CN" dirty="0">
              <a:latin typeface="Arial"/>
              <a:cs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36791" y="375406"/>
            <a:ext cx="4769084" cy="1258012"/>
            <a:chOff x="4136791" y="375406"/>
            <a:chExt cx="4769084" cy="1258012"/>
          </a:xfrm>
        </p:grpSpPr>
        <p:grpSp>
          <p:nvGrpSpPr>
            <p:cNvPr id="5" name="组合 4"/>
            <p:cNvGrpSpPr/>
            <p:nvPr/>
          </p:nvGrpSpPr>
          <p:grpSpPr>
            <a:xfrm>
              <a:off x="4136791" y="375406"/>
              <a:ext cx="4769084" cy="1059592"/>
              <a:chOff x="4136791" y="375406"/>
              <a:chExt cx="4769084" cy="1059592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076"/>
              <a:stretch/>
            </p:blipFill>
            <p:spPr>
              <a:xfrm>
                <a:off x="4136791" y="375406"/>
                <a:ext cx="4769084" cy="92935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858" r="25365" b="29076"/>
              <a:stretch/>
            </p:blipFill>
            <p:spPr>
              <a:xfrm flipH="1" flipV="1">
                <a:off x="6886574" y="505643"/>
                <a:ext cx="800101" cy="929355"/>
              </a:xfrm>
              <a:prstGeom prst="rect">
                <a:avLst/>
              </a:prstGeom>
            </p:spPr>
          </p:pic>
        </p:grpSp>
        <p:sp>
          <p:nvSpPr>
            <p:cNvPr id="6" name="矩形 5"/>
            <p:cNvSpPr/>
            <p:nvPr/>
          </p:nvSpPr>
          <p:spPr>
            <a:xfrm>
              <a:off x="4447363" y="1264086"/>
              <a:ext cx="41727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pc="150" dirty="0">
                  <a:solidFill>
                    <a:srgbClr val="231F20"/>
                  </a:solidFill>
                  <a:latin typeface="Arial"/>
                  <a:cs typeface="Arial"/>
                </a:rPr>
                <a:t>0          1        2          3         4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641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cs typeface="新細明體" charset="0"/>
              </a:rPr>
              <a:t>Ordered  dither (</a:t>
            </a:r>
            <a:r>
              <a:rPr lang="zh-CN" altLang="en-US" dirty="0">
                <a:latin typeface="Cambria" charset="0"/>
                <a:cs typeface="新細明體" charset="0"/>
              </a:rPr>
              <a:t>有序抖动</a:t>
            </a:r>
            <a:r>
              <a:rPr lang="en-US" altLang="zh-CN" dirty="0">
                <a:latin typeface="Cambria" charset="0"/>
                <a:cs typeface="新細明體" charset="0"/>
              </a:rPr>
              <a:t>) </a:t>
            </a:r>
          </a:p>
          <a:p>
            <a:pPr lvl="1"/>
            <a:r>
              <a:rPr lang="en-US" altLang="zh-CN" sz="1800" dirty="0">
                <a:latin typeface="Cambria" charset="0"/>
                <a:ea typeface="PMingLiU" charset="0"/>
                <a:cs typeface="新細明體" charset="0"/>
              </a:rPr>
              <a:t>turning  on  the  printer  output bit  for  a  pixel  if the  intensity  level  is  greater  than  the particular  matrix  element  just  at  that  pixel  position</a:t>
            </a:r>
            <a:endParaRPr lang="en-US" altLang="zh-TW" sz="2400" dirty="0">
              <a:latin typeface="Cambria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59810"/>
              </p:ext>
            </p:extLst>
          </p:nvPr>
        </p:nvGraphicFramePr>
        <p:xfrm>
          <a:off x="2777046" y="2513238"/>
          <a:ext cx="1917978" cy="1290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070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018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26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左中括号 10"/>
          <p:cNvSpPr/>
          <p:nvPr/>
        </p:nvSpPr>
        <p:spPr>
          <a:xfrm>
            <a:off x="2580640" y="2513137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中括号 11"/>
          <p:cNvSpPr/>
          <p:nvPr/>
        </p:nvSpPr>
        <p:spPr>
          <a:xfrm flipH="1">
            <a:off x="4705337" y="2504670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66181"/>
              </p:ext>
            </p:extLst>
          </p:nvPr>
        </p:nvGraphicFramePr>
        <p:xfrm>
          <a:off x="172721" y="3803414"/>
          <a:ext cx="41148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47145"/>
              </p:ext>
            </p:extLst>
          </p:nvPr>
        </p:nvGraphicFramePr>
        <p:xfrm>
          <a:off x="4820920" y="3802864"/>
          <a:ext cx="41148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2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57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4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72721" y="3802864"/>
            <a:ext cx="1981199" cy="1481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20920" y="3836657"/>
            <a:ext cx="2286000" cy="1481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7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022E-16 L 0.19705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21962 -0.006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022E-16 L 0.00382 0.193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3.05556E-6 0.189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6" name="object 4"/>
          <p:cNvSpPr txBox="1"/>
          <p:nvPr/>
        </p:nvSpPr>
        <p:spPr>
          <a:xfrm>
            <a:off x="779526" y="907669"/>
            <a:ext cx="8030209" cy="720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73050" marR="12700" indent="-260985">
              <a:lnSpc>
                <a:spcPct val="119000"/>
              </a:lnSpc>
              <a:buClr>
                <a:srgbClr val="231F20"/>
              </a:buClr>
              <a:buFont typeface="Arial"/>
              <a:buChar char="•"/>
              <a:tabLst>
                <a:tab pos="273050" algn="l"/>
              </a:tabLst>
            </a:pPr>
            <a:r>
              <a:rPr sz="1950" spc="210" dirty="0">
                <a:solidFill>
                  <a:srgbClr val="231F20"/>
                </a:solidFill>
                <a:latin typeface="Arial"/>
                <a:cs typeface="Arial"/>
              </a:rPr>
              <a:t>An </a:t>
            </a:r>
            <a:r>
              <a:rPr sz="1950" spc="-2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231F20"/>
                </a:solidFill>
                <a:latin typeface="Arial"/>
                <a:cs typeface="Arial"/>
              </a:rPr>
              <a:t>alg</a:t>
            </a:r>
            <a:r>
              <a:rPr sz="1950" spc="65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215" dirty="0">
                <a:solidFill>
                  <a:srgbClr val="231F20"/>
                </a:solidFill>
                <a:latin typeface="Arial"/>
                <a:cs typeface="Arial"/>
              </a:rPr>
              <a:t>rithm </a:t>
            </a:r>
            <a:r>
              <a:rPr sz="1950" spc="-2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4" dirty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sz="1950" spc="16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75" dirty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sz="1950" spc="-2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10" dirty="0">
                <a:solidFill>
                  <a:srgbClr val="231F20"/>
                </a:solidFill>
                <a:latin typeface="Arial"/>
                <a:cs typeface="Arial"/>
              </a:rPr>
              <a:t>rdered </a:t>
            </a:r>
            <a:r>
              <a:rPr sz="1950" spc="-2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50" dirty="0">
                <a:solidFill>
                  <a:srgbClr val="231F20"/>
                </a:solidFill>
                <a:latin typeface="Arial"/>
                <a:cs typeface="Arial"/>
              </a:rPr>
              <a:t>dither, </a:t>
            </a:r>
            <a:r>
              <a:rPr sz="1950" spc="-2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215" dirty="0">
                <a:solidFill>
                  <a:srgbClr val="231F20"/>
                </a:solidFill>
                <a:latin typeface="Arial"/>
                <a:cs typeface="Arial"/>
              </a:rPr>
              <a:t>with </a:t>
            </a:r>
            <a:r>
              <a:rPr sz="1950" spc="-2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290" dirty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sz="1950" i="1" spc="-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84" dirty="0">
                <a:solidFill>
                  <a:srgbClr val="231F20"/>
                </a:solidFill>
                <a:latin typeface="Arial"/>
                <a:cs typeface="Arial"/>
              </a:rPr>
              <a:t>×</a:t>
            </a:r>
            <a:r>
              <a:rPr sz="1950" i="1" spc="-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290" dirty="0">
                <a:solidFill>
                  <a:srgbClr val="231F20"/>
                </a:solidFill>
                <a:latin typeface="Times New Roman"/>
                <a:cs typeface="Times New Roman"/>
              </a:rPr>
              <a:t>n </a:t>
            </a:r>
            <a:r>
              <a:rPr sz="1950" i="1" spc="-12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150" dirty="0">
                <a:solidFill>
                  <a:srgbClr val="231F20"/>
                </a:solidFill>
                <a:latin typeface="Arial"/>
                <a:cs typeface="Arial"/>
              </a:rPr>
              <a:t>dither </a:t>
            </a:r>
            <a:r>
              <a:rPr sz="1950" spc="-229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80" dirty="0">
                <a:solidFill>
                  <a:srgbClr val="231F20"/>
                </a:solidFill>
                <a:latin typeface="Arial"/>
                <a:cs typeface="Arial"/>
              </a:rPr>
              <a:t>matrix, </a:t>
            </a:r>
            <a:r>
              <a:rPr sz="1950" spc="-2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sz="1950" spc="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20" dirty="0">
                <a:solidFill>
                  <a:srgbClr val="231F20"/>
                </a:solidFill>
                <a:latin typeface="Arial"/>
                <a:cs typeface="Arial"/>
              </a:rPr>
              <a:t>as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30" dirty="0">
                <a:solidFill>
                  <a:srgbClr val="231F20"/>
                </a:solidFill>
                <a:latin typeface="Arial"/>
                <a:cs typeface="Arial"/>
              </a:rPr>
              <a:t>foll</a:t>
            </a:r>
            <a:r>
              <a:rPr sz="1950" spc="155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14" dirty="0">
                <a:solidFill>
                  <a:srgbClr val="231F20"/>
                </a:solidFill>
                <a:latin typeface="Arial"/>
                <a:cs typeface="Arial"/>
              </a:rPr>
              <a:t>ws:</a:t>
            </a:r>
            <a:endParaRPr lang="en-US" sz="1950" spc="114" dirty="0">
              <a:solidFill>
                <a:srgbClr val="231F20"/>
              </a:solidFill>
              <a:latin typeface="Arial"/>
              <a:cs typeface="Arial"/>
            </a:endParaRPr>
          </a:p>
          <a:p>
            <a:pPr marL="273050" marR="12700" indent="-260985">
              <a:lnSpc>
                <a:spcPct val="119000"/>
              </a:lnSpc>
              <a:buClr>
                <a:srgbClr val="231F20"/>
              </a:buClr>
              <a:buFont typeface="Arial"/>
              <a:buChar char="•"/>
              <a:tabLst>
                <a:tab pos="273050" algn="l"/>
              </a:tabLst>
            </a:pPr>
            <a:r>
              <a:rPr lang="en-US" sz="1950" dirty="0">
                <a:latin typeface="Arial"/>
                <a:cs typeface="Arial"/>
              </a:rPr>
              <a:t>See </a:t>
            </a:r>
            <a:r>
              <a:rPr lang="en-US" sz="1950" dirty="0">
                <a:solidFill>
                  <a:srgbClr val="464DD9"/>
                </a:solidFill>
                <a:latin typeface="Arial"/>
                <a:cs typeface="Arial"/>
              </a:rPr>
              <a:t>demo6dither</a:t>
            </a:r>
            <a:endParaRPr sz="1950" dirty="0">
              <a:solidFill>
                <a:srgbClr val="464DD9"/>
              </a:solidFill>
              <a:latin typeface="Arial"/>
              <a:cs typeface="Arial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1040220" y="2052251"/>
            <a:ext cx="3461930" cy="17392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spc="265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sz="1950" spc="275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sz="1950" spc="130" dirty="0">
                <a:solidFill>
                  <a:srgbClr val="231F20"/>
                </a:solidFill>
                <a:latin typeface="Arial"/>
                <a:cs typeface="Arial"/>
              </a:rPr>
              <a:t>GIN</a:t>
            </a:r>
            <a:endParaRPr sz="1950" dirty="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445"/>
              </a:spcBef>
            </a:pPr>
            <a:r>
              <a:rPr sz="1950" spc="110" dirty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sz="1950" spc="16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75" dirty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sz="1950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0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sz="1950" i="1" spc="10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50" dirty="0">
                <a:solidFill>
                  <a:srgbClr val="231F20"/>
                </a:solidFill>
                <a:latin typeface="Arial"/>
                <a:cs typeface="Arial"/>
              </a:rPr>
              <a:t>0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150" dirty="0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0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sz="2475" i="1" spc="345" baseline="-8417" dirty="0">
                <a:solidFill>
                  <a:srgbClr val="231F20"/>
                </a:solidFill>
                <a:latin typeface="Times New Roman"/>
                <a:cs typeface="Times New Roman"/>
              </a:rPr>
              <a:t>max</a:t>
            </a:r>
            <a:endParaRPr sz="2475" baseline="-8417" dirty="0">
              <a:latin typeface="Times New Roman"/>
              <a:cs typeface="Times New Roman"/>
            </a:endParaRPr>
          </a:p>
          <a:p>
            <a:pPr marL="1621790" marR="12700" indent="-480695">
              <a:lnSpc>
                <a:spcPts val="2800"/>
              </a:lnSpc>
              <a:spcBef>
                <a:spcPts val="155"/>
              </a:spcBef>
            </a:pPr>
            <a:r>
              <a:rPr sz="1950" spc="110" dirty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sz="1950" spc="16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75" dirty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sz="1950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170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i="1" spc="16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50" dirty="0">
                <a:solidFill>
                  <a:srgbClr val="231F20"/>
                </a:solidFill>
                <a:latin typeface="Arial"/>
                <a:cs typeface="Arial"/>
              </a:rPr>
              <a:t>0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150" dirty="0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170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2475" i="1" spc="345" baseline="-8417" dirty="0">
                <a:solidFill>
                  <a:srgbClr val="231F20"/>
                </a:solidFill>
                <a:latin typeface="Times New Roman"/>
                <a:cs typeface="Times New Roman"/>
              </a:rPr>
              <a:t>max</a:t>
            </a:r>
            <a:r>
              <a:rPr sz="2475" i="1" spc="150" baseline="-8417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170" dirty="0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sz="1950" i="1" spc="10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0" dirty="0">
                <a:solidFill>
                  <a:srgbClr val="231F20"/>
                </a:solidFill>
                <a:latin typeface="Times New Roman"/>
                <a:cs typeface="Times New Roman"/>
              </a:rPr>
              <a:t>x </a:t>
            </a:r>
            <a:r>
              <a:rPr sz="1950" i="1" spc="-15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45" dirty="0">
                <a:solidFill>
                  <a:srgbClr val="231F20"/>
                </a:solidFill>
                <a:latin typeface="Times New Roman"/>
                <a:cs typeface="Times New Roman"/>
              </a:rPr>
              <a:t>m</a:t>
            </a:r>
            <a:r>
              <a:rPr sz="1950" i="1" spc="35" dirty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i="1" spc="105" dirty="0">
                <a:solidFill>
                  <a:srgbClr val="231F20"/>
                </a:solidFill>
                <a:latin typeface="Times New Roman"/>
                <a:cs typeface="Times New Roman"/>
              </a:rPr>
              <a:t>d </a:t>
            </a:r>
            <a:r>
              <a:rPr sz="1950" i="1" spc="-15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90" dirty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endParaRPr sz="1950" dirty="0">
              <a:latin typeface="Times New Roman"/>
              <a:cs typeface="Times New Roman"/>
            </a:endParaRPr>
          </a:p>
          <a:p>
            <a:pPr marL="1621790">
              <a:lnSpc>
                <a:spcPct val="100000"/>
              </a:lnSpc>
              <a:spcBef>
                <a:spcPts val="275"/>
              </a:spcBef>
            </a:pPr>
            <a:r>
              <a:rPr sz="195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j</a:t>
            </a:r>
            <a:r>
              <a:rPr sz="1950" i="1" spc="21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170" dirty="0">
                <a:solidFill>
                  <a:srgbClr val="231F20"/>
                </a:solidFill>
                <a:latin typeface="Times New Roman"/>
                <a:cs typeface="Times New Roman"/>
              </a:rPr>
              <a:t>y </a:t>
            </a:r>
            <a:r>
              <a:rPr sz="1950" i="1" spc="-7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45" dirty="0">
                <a:solidFill>
                  <a:srgbClr val="231F20"/>
                </a:solidFill>
                <a:latin typeface="Times New Roman"/>
                <a:cs typeface="Times New Roman"/>
              </a:rPr>
              <a:t>m</a:t>
            </a:r>
            <a:r>
              <a:rPr sz="1950" i="1" spc="35" dirty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i="1" spc="105" dirty="0">
                <a:solidFill>
                  <a:srgbClr val="231F20"/>
                </a:solidFill>
                <a:latin typeface="Times New Roman"/>
                <a:cs typeface="Times New Roman"/>
              </a:rPr>
              <a:t>d </a:t>
            </a:r>
            <a:r>
              <a:rPr sz="1950" i="1" spc="-15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90" dirty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5125974" y="2405837"/>
            <a:ext cx="1925066" cy="663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spc="685" dirty="0">
                <a:solidFill>
                  <a:srgbClr val="231F20"/>
                </a:solidFill>
                <a:latin typeface="Arial"/>
                <a:cs typeface="Arial"/>
              </a:rPr>
              <a:t>/</a:t>
            </a:r>
            <a:r>
              <a:rPr sz="1950" spc="690" dirty="0">
                <a:solidFill>
                  <a:srgbClr val="231F20"/>
                </a:solidFill>
                <a:latin typeface="Arial"/>
                <a:cs typeface="Arial"/>
              </a:rPr>
              <a:t>/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25" dirty="0">
                <a:solidFill>
                  <a:srgbClr val="231F20"/>
                </a:solidFill>
                <a:latin typeface="Arial"/>
                <a:cs typeface="Arial"/>
              </a:rPr>
              <a:t>columns</a:t>
            </a:r>
            <a:endParaRPr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950" spc="690" dirty="0">
                <a:solidFill>
                  <a:srgbClr val="231F20"/>
                </a:solidFill>
                <a:latin typeface="Arial"/>
                <a:cs typeface="Arial"/>
              </a:rPr>
              <a:t>// </a:t>
            </a:r>
            <a:r>
              <a:rPr sz="1950" spc="-2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2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sz="1950" spc="13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05" dirty="0">
                <a:solidFill>
                  <a:srgbClr val="231F20"/>
                </a:solidFill>
                <a:latin typeface="Arial"/>
                <a:cs typeface="Arial"/>
              </a:rPr>
              <a:t>ws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1040998" y="3823343"/>
            <a:ext cx="7336790" cy="24364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21155">
              <a:lnSpc>
                <a:spcPct val="100000"/>
              </a:lnSpc>
            </a:pPr>
            <a:r>
              <a:rPr sz="1950" spc="685" dirty="0">
                <a:solidFill>
                  <a:srgbClr val="231F20"/>
                </a:solidFill>
                <a:latin typeface="Arial"/>
                <a:cs typeface="Arial"/>
              </a:rPr>
              <a:t>/</a:t>
            </a:r>
            <a:r>
              <a:rPr sz="1950" spc="690" dirty="0">
                <a:solidFill>
                  <a:srgbClr val="231F20"/>
                </a:solidFill>
                <a:latin typeface="Arial"/>
                <a:cs typeface="Arial"/>
              </a:rPr>
              <a:t>/ </a:t>
            </a:r>
            <a:r>
              <a:rPr sz="1950" spc="-2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405" dirty="0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>
                <a:solidFill>
                  <a:srgbClr val="231F20"/>
                </a:solidFill>
                <a:latin typeface="Arial"/>
                <a:cs typeface="Arial"/>
              </a:rPr>
              <a:t>) </a:t>
            </a:r>
            <a:r>
              <a:rPr sz="195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sz="1950" spc="-30" dirty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70" dirty="0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sz="1950" spc="75" dirty="0">
                <a:solidFill>
                  <a:srgbClr val="231F20"/>
                </a:solidFill>
                <a:latin typeface="Arial"/>
                <a:cs typeface="Arial"/>
              </a:rPr>
              <a:t>e </a:t>
            </a:r>
            <a:r>
              <a:rPr sz="195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80" dirty="0">
                <a:solidFill>
                  <a:srgbClr val="231F20"/>
                </a:solidFill>
                <a:latin typeface="Arial"/>
                <a:cs typeface="Arial"/>
              </a:rPr>
              <a:t>input</a:t>
            </a:r>
            <a:r>
              <a:rPr sz="1950" spc="114" dirty="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sz="1950" spc="-2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235" dirty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>
                <a:solidFill>
                  <a:srgbClr val="231F20"/>
                </a:solidFill>
                <a:latin typeface="Arial"/>
                <a:cs typeface="Arial"/>
              </a:rPr>
              <a:t>) </a:t>
            </a:r>
            <a:r>
              <a:rPr sz="195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sz="1950" spc="-30" dirty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70" dirty="0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sz="1950" spc="75" dirty="0">
                <a:solidFill>
                  <a:srgbClr val="231F20"/>
                </a:solidFill>
                <a:latin typeface="Arial"/>
                <a:cs typeface="Arial"/>
              </a:rPr>
              <a:t>e </a:t>
            </a:r>
            <a:r>
              <a:rPr sz="1950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95" dirty="0">
                <a:solidFill>
                  <a:srgbClr val="231F20"/>
                </a:solidFill>
                <a:latin typeface="Arial"/>
                <a:cs typeface="Arial"/>
              </a:rPr>
              <a:t>output,</a:t>
            </a:r>
            <a:endParaRPr sz="1950" dirty="0">
              <a:latin typeface="Arial"/>
              <a:cs typeface="Arial"/>
            </a:endParaRPr>
          </a:p>
          <a:p>
            <a:pPr marL="1621790" marR="2495550">
              <a:lnSpc>
                <a:spcPts val="2800"/>
              </a:lnSpc>
              <a:spcBef>
                <a:spcPts val="155"/>
              </a:spcBef>
            </a:pPr>
            <a:r>
              <a:rPr sz="1950" spc="685" dirty="0">
                <a:solidFill>
                  <a:srgbClr val="231F20"/>
                </a:solidFill>
                <a:latin typeface="Arial"/>
                <a:cs typeface="Arial"/>
              </a:rPr>
              <a:t>//</a:t>
            </a:r>
            <a:r>
              <a:rPr sz="1950" i="1" spc="305" dirty="0">
                <a:solidFill>
                  <a:srgbClr val="231F20"/>
                </a:solidFill>
                <a:latin typeface="Times New Roman"/>
                <a:cs typeface="Times New Roman"/>
              </a:rPr>
              <a:t>D </a:t>
            </a:r>
            <a:r>
              <a:rPr sz="1950" i="1" spc="-7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40" dirty="0">
                <a:solidFill>
                  <a:srgbClr val="231F20"/>
                </a:solidFill>
                <a:latin typeface="Arial"/>
                <a:cs typeface="Arial"/>
              </a:rPr>
              <a:t>is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70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95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4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sz="1950" spc="155" dirty="0">
                <a:solidFill>
                  <a:srgbClr val="231F20"/>
                </a:solidFill>
                <a:latin typeface="Arial"/>
                <a:cs typeface="Arial"/>
              </a:rPr>
              <a:t>ither </a:t>
            </a:r>
            <a:r>
              <a:rPr sz="1950" spc="-2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290" dirty="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sz="1950" spc="160" dirty="0">
                <a:solidFill>
                  <a:srgbClr val="231F20"/>
                </a:solidFill>
                <a:latin typeface="Arial"/>
                <a:cs typeface="Arial"/>
              </a:rPr>
              <a:t>atrix.</a:t>
            </a:r>
            <a:r>
              <a:rPr sz="1950" spc="1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60" dirty="0">
                <a:solidFill>
                  <a:srgbClr val="231F20"/>
                </a:solidFill>
                <a:latin typeface="Arial"/>
                <a:cs typeface="Arial"/>
              </a:rPr>
              <a:t>if </a:t>
            </a:r>
            <a:r>
              <a:rPr sz="195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405" dirty="0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5" dirty="0">
                <a:solidFill>
                  <a:srgbClr val="231F20"/>
                </a:solidFill>
                <a:latin typeface="Times New Roman"/>
                <a:cs typeface="Times New Roman"/>
              </a:rPr>
              <a:t>&gt;</a:t>
            </a:r>
            <a:r>
              <a:rPr sz="1950" i="1" spc="10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365" dirty="0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130" dirty="0">
                <a:solidFill>
                  <a:srgbClr val="231F20"/>
                </a:solidFill>
                <a:latin typeface="Times New Roman"/>
                <a:cs typeface="Times New Roman"/>
              </a:rPr>
              <a:t>i,</a:t>
            </a:r>
            <a:r>
              <a:rPr sz="1950" i="1" spc="-13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20" dirty="0">
                <a:solidFill>
                  <a:srgbClr val="231F20"/>
                </a:solidFill>
                <a:latin typeface="Times New Roman"/>
                <a:cs typeface="Times New Roman"/>
              </a:rPr>
              <a:t>j</a:t>
            </a:r>
            <a:r>
              <a:rPr sz="1950" spc="31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endParaRPr sz="1950" dirty="0">
              <a:latin typeface="Arial"/>
              <a:cs typeface="Arial"/>
            </a:endParaRPr>
          </a:p>
          <a:p>
            <a:pPr marL="2138045">
              <a:lnSpc>
                <a:spcPct val="100000"/>
              </a:lnSpc>
              <a:spcBef>
                <a:spcPts val="275"/>
              </a:spcBef>
            </a:pPr>
            <a:r>
              <a:rPr sz="1950" i="1" spc="235" dirty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785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45" dirty="0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sz="1950" spc="140" dirty="0">
                <a:solidFill>
                  <a:srgbClr val="231F20"/>
                </a:solidFill>
                <a:latin typeface="Arial"/>
                <a:cs typeface="Arial"/>
              </a:rPr>
              <a:t>;</a:t>
            </a:r>
            <a:endParaRPr sz="1950" dirty="0">
              <a:latin typeface="Arial"/>
              <a:cs typeface="Arial"/>
            </a:endParaRPr>
          </a:p>
          <a:p>
            <a:pPr marL="1621790">
              <a:lnSpc>
                <a:spcPct val="100000"/>
              </a:lnSpc>
              <a:spcBef>
                <a:spcPts val="455"/>
              </a:spcBef>
            </a:pPr>
            <a:r>
              <a:rPr sz="1950" spc="25" dirty="0">
                <a:solidFill>
                  <a:srgbClr val="231F20"/>
                </a:solidFill>
                <a:latin typeface="Arial"/>
                <a:cs typeface="Arial"/>
              </a:rPr>
              <a:t>else</a:t>
            </a:r>
            <a:endParaRPr sz="1950" dirty="0">
              <a:latin typeface="Arial"/>
              <a:cs typeface="Arial"/>
            </a:endParaRPr>
          </a:p>
          <a:p>
            <a:pPr marL="12700" marR="3695065" indent="2125345">
              <a:lnSpc>
                <a:spcPts val="2800"/>
              </a:lnSpc>
              <a:spcBef>
                <a:spcPts val="155"/>
              </a:spcBef>
            </a:pPr>
            <a:r>
              <a:rPr sz="1950" i="1" spc="235" dirty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785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45" dirty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sz="1950" spc="140" dirty="0">
                <a:solidFill>
                  <a:srgbClr val="231F20"/>
                </a:solidFill>
                <a:latin typeface="Arial"/>
                <a:cs typeface="Arial"/>
              </a:rPr>
              <a:t>; </a:t>
            </a:r>
            <a:r>
              <a:rPr sz="1950" spc="260" dirty="0">
                <a:solidFill>
                  <a:srgbClr val="231F20"/>
                </a:solidFill>
                <a:latin typeface="Arial"/>
                <a:cs typeface="Arial"/>
              </a:rPr>
              <a:t>END</a:t>
            </a:r>
            <a:endParaRPr sz="1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696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914400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17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55252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Images consist of pixels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     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Pixel: </a:t>
            </a: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picture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 element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The smallest discrete component</a:t>
            </a:r>
            <a:r>
              <a:rPr lang="en-US" altLang="zh-TW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of an image on the screen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Image resolution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The number of pixels in a digital image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Standard images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 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Illustrate algorithms and compare the performance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Lena:		for gray-level image generally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Baboon</a:t>
            </a:r>
            <a:r>
              <a:rPr lang="zh-CN" altLang="en-US" dirty="0">
                <a:latin typeface="Cambria" charset="0"/>
                <a:ea typeface="ＭＳ Ｐゴシック" charset="0"/>
                <a:cs typeface="ＭＳ Ｐゴシック" charset="0"/>
              </a:rPr>
              <a:t>（狒狒）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:	for color image generally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037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Standard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4437063"/>
            <a:ext cx="40322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en-US" altLang="zh-TW" sz="2000" dirty="0">
                <a:latin typeface="Times New Roman" charset="0"/>
                <a:ea typeface="新細明體" charset="0"/>
                <a:cs typeface="新細明體" charset="0"/>
              </a:rPr>
              <a:t>Lena: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0"/>
              <a:buChar char="q"/>
            </a:pPr>
            <a:r>
              <a:rPr lang="en-US" altLang="zh-TW" dirty="0">
                <a:latin typeface="Times New Roman" charset="0"/>
                <a:ea typeface="新細明體" charset="0"/>
                <a:cs typeface="新細明體" charset="0"/>
              </a:rPr>
              <a:t>Image Resolution is 256 * 256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en-US" altLang="zh-TW" sz="2000" dirty="0">
                <a:latin typeface="Times New Roman" charset="0"/>
                <a:ea typeface="新細明體" charset="0"/>
                <a:cs typeface="新細明體" charset="0"/>
              </a:rPr>
              <a:t>Baboon: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0"/>
              <a:buChar char="q"/>
            </a:pPr>
            <a:r>
              <a:rPr lang="en-US" altLang="zh-TW" dirty="0">
                <a:latin typeface="Times New Roman" charset="0"/>
                <a:ea typeface="新細明體" charset="0"/>
                <a:cs typeface="新細明體" charset="0"/>
              </a:rPr>
              <a:t>Image Resolution is 512* 512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endParaRPr lang="zh-CN" altLang="en-GB" sz="1700" dirty="0">
              <a:latin typeface="Times New Roman" charset="0"/>
              <a:ea typeface="黑体" charset="0"/>
              <a:cs typeface="黑体" charset="0"/>
            </a:endParaRPr>
          </a:p>
        </p:txBody>
      </p:sp>
      <p:pic>
        <p:nvPicPr>
          <p:cNvPr id="8" name="Picture 7" descr="Baboon_color_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4043363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873063"/>
            <a:ext cx="356400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7202161" y="840442"/>
            <a:ext cx="40107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7202161" y="3327684"/>
            <a:ext cx="41710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dirty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7251637" y="5348447"/>
            <a:ext cx="38343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" name="Right Arrow 10"/>
          <p:cNvSpPr/>
          <p:nvPr/>
        </p:nvSpPr>
        <p:spPr>
          <a:xfrm>
            <a:off x="3752606" y="3778577"/>
            <a:ext cx="517712" cy="29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endParaRPr lang="zh-CN" altLang="zh-CN" sz="233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7" name="Picture 7" descr="Baboon_color_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" y="2445529"/>
            <a:ext cx="2520000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1" t="3437" r="11129" b="9455"/>
          <a:stretch/>
        </p:blipFill>
        <p:spPr bwMode="auto">
          <a:xfrm>
            <a:off x="5050632" y="674632"/>
            <a:ext cx="2122533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3970" r="11448" b="8923"/>
          <a:stretch/>
        </p:blipFill>
        <p:spPr bwMode="auto">
          <a:xfrm>
            <a:off x="5091270" y="2643529"/>
            <a:ext cx="2094500" cy="21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4247" r="11582" b="9451"/>
          <a:stretch/>
        </p:blipFill>
        <p:spPr bwMode="auto">
          <a:xfrm>
            <a:off x="5091270" y="4767529"/>
            <a:ext cx="2088001" cy="20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t="4194" r="50061"/>
          <a:stretch/>
        </p:blipFill>
        <p:spPr>
          <a:xfrm>
            <a:off x="1176043" y="5240415"/>
            <a:ext cx="2126342" cy="16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24" y="3562872"/>
            <a:ext cx="4965628" cy="2766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79" y="3167077"/>
            <a:ext cx="4959776" cy="27510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578224" y="960155"/>
            <a:ext cx="7987553" cy="22927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en-US" altLang="zh-CN" sz="2330" dirty="0" err="1">
                <a:ea typeface="宋体" panose="02010600030101010101" pitchFamily="2" charset="-122"/>
              </a:rPr>
              <a:t>Matlab</a:t>
            </a:r>
            <a:r>
              <a:rPr lang="zh-CN" altLang="en-US" sz="2330" dirty="0">
                <a:ea typeface="宋体" panose="02010600030101010101" pitchFamily="2" charset="-122"/>
              </a:rPr>
              <a:t>，</a:t>
            </a:r>
            <a:r>
              <a:rPr lang="en-US" altLang="zh-CN" sz="2330" dirty="0" err="1">
                <a:ea typeface="宋体" panose="02010600030101010101" pitchFamily="2" charset="-122"/>
              </a:rPr>
              <a:t>imread</a:t>
            </a:r>
            <a:r>
              <a:rPr lang="en-US" altLang="zh-CN" sz="2330" dirty="0">
                <a:ea typeface="宋体" panose="02010600030101010101" pitchFamily="2" charset="-122"/>
              </a:rPr>
              <a:t>(filename) </a:t>
            </a:r>
            <a:r>
              <a:rPr lang="zh-CN" altLang="en-US" sz="2330" dirty="0">
                <a:ea typeface="宋体" panose="02010600030101010101" pitchFamily="2" charset="-122"/>
              </a:rPr>
              <a:t>读取</a:t>
            </a:r>
            <a:r>
              <a:rPr lang="en-US" altLang="zh-CN" sz="2330" dirty="0">
                <a:ea typeface="宋体" panose="02010600030101010101" pitchFamily="2" charset="-122"/>
              </a:rPr>
              <a:t> uint8</a:t>
            </a:r>
            <a:r>
              <a:rPr lang="zh-CN" altLang="en-US" sz="2330" dirty="0">
                <a:ea typeface="宋体" panose="02010600030101010101" pitchFamily="2" charset="-122"/>
              </a:rPr>
              <a:t>格式的图像</a:t>
            </a:r>
            <a:r>
              <a:rPr lang="en-US" altLang="zh-CN" sz="2330" dirty="0">
                <a:ea typeface="宋体" panose="02010600030101010101" pitchFamily="2" charset="-122"/>
              </a:rPr>
              <a:t>(</a:t>
            </a:r>
            <a:r>
              <a:rPr lang="zh-CN" altLang="en-US" sz="2330" dirty="0">
                <a:ea typeface="宋体" panose="02010600030101010101" pitchFamily="2" charset="-122"/>
              </a:rPr>
              <a:t>取值范围</a:t>
            </a:r>
            <a:r>
              <a:rPr lang="en-US" altLang="zh-CN" sz="2330" dirty="0">
                <a:ea typeface="宋体" panose="02010600030101010101" pitchFamily="2" charset="-122"/>
              </a:rPr>
              <a:t>0 -255)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altLang="zh-CN" sz="2330" dirty="0">
                <a:ea typeface="宋体" panose="02010600030101010101" pitchFamily="2" charset="-122"/>
              </a:rPr>
              <a:t>See </a:t>
            </a:r>
            <a:r>
              <a:rPr lang="en-US" altLang="zh-CN" sz="2330" dirty="0">
                <a:solidFill>
                  <a:srgbClr val="464DD9"/>
                </a:solidFill>
                <a:ea typeface="宋体" panose="02010600030101010101" pitchFamily="2" charset="-122"/>
              </a:rPr>
              <a:t>demo1RGB</a:t>
            </a: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6134997" y="2411877"/>
            <a:ext cx="40107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b="1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7022502" y="2855630"/>
            <a:ext cx="41710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b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7762091" y="3225424"/>
            <a:ext cx="40107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785147" y="2411877"/>
            <a:ext cx="48442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330" b="1" dirty="0">
                <a:solidFill>
                  <a:srgbClr val="000000"/>
                </a:solidFill>
              </a:rPr>
              <a:t>行</a:t>
            </a:r>
            <a:endParaRPr lang="en-US" altLang="en-US" sz="2330" b="1" dirty="0">
              <a:solidFill>
                <a:srgbClr val="000000"/>
              </a:solidFill>
            </a:endParaRPr>
          </a:p>
        </p:txBody>
      </p:sp>
      <p:cxnSp>
        <p:nvCxnSpPr>
          <p:cNvPr id="26" name="Straight Arrow Connector 11"/>
          <p:cNvCxnSpPr/>
          <p:nvPr/>
        </p:nvCxnSpPr>
        <p:spPr>
          <a:xfrm rot="5400000">
            <a:off x="70374" y="3743137"/>
            <a:ext cx="1775012" cy="3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1501624" y="2263959"/>
            <a:ext cx="48442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330" b="1" dirty="0">
                <a:solidFill>
                  <a:srgbClr val="000000"/>
                </a:solidFill>
              </a:rPr>
              <a:t>列</a:t>
            </a:r>
            <a:endParaRPr lang="en-US" altLang="en-US" sz="2330" b="1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16"/>
          <p:cNvCxnSpPr/>
          <p:nvPr/>
        </p:nvCxnSpPr>
        <p:spPr>
          <a:xfrm>
            <a:off x="2215179" y="2485836"/>
            <a:ext cx="3919818" cy="154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09" y="2791684"/>
            <a:ext cx="4947442" cy="27358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310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24-bit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ormat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9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Gray-Level Image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（灰度图像）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490836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Image is represented using luminance</a:t>
            </a:r>
            <a:r>
              <a:rPr lang="zh-CN" altLang="en-US" sz="2400" dirty="0">
                <a:latin typeface="Cambria" charset="0"/>
                <a:ea typeface="新細明體" charset="0"/>
                <a:cs typeface="新細明體" charset="0"/>
              </a:rPr>
              <a:t>（亮度）</a:t>
            </a: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 information only</a:t>
            </a:r>
          </a:p>
          <a:p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8-bit gray-level image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Each pixel has a gray value between 0 and 255</a:t>
            </a:r>
          </a:p>
          <a:p>
            <a:pPr lvl="1"/>
            <a:r>
              <a:rPr lang="en-US" altLang="zh-CN" dirty="0" err="1">
                <a:latin typeface="Cambria" charset="0"/>
                <a:ea typeface="新細明體" charset="0"/>
                <a:cs typeface="新細明體" charset="0"/>
              </a:rPr>
              <a:t>Matlab</a:t>
            </a: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 code </a:t>
            </a:r>
            <a:r>
              <a:rPr lang="zh-CN" altLang="en-US" dirty="0">
                <a:latin typeface="Cambria" charset="0"/>
                <a:ea typeface="新細明體" charset="0"/>
                <a:cs typeface="新細明體" charset="0"/>
              </a:rPr>
              <a:t>：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rgb2gray(I)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257550"/>
            <a:ext cx="42211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3" y="3257550"/>
            <a:ext cx="4192587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23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3838</TotalTime>
  <Words>2110</Words>
  <Application>Microsoft Macintosh PowerPoint</Application>
  <PresentationFormat>On-screen Show (4:3)</PresentationFormat>
  <Paragraphs>746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04b</vt:lpstr>
      <vt:lpstr>微软雅黑</vt:lpstr>
      <vt:lpstr>宋体</vt:lpstr>
      <vt:lpstr>Arial</vt:lpstr>
      <vt:lpstr>Calibri</vt:lpstr>
      <vt:lpstr>Cambria</vt:lpstr>
      <vt:lpstr>Cambria Math</vt:lpstr>
      <vt:lpstr>Times New Roman</vt:lpstr>
      <vt:lpstr>Wingdings</vt:lpstr>
      <vt:lpstr>Office 主题</vt:lpstr>
      <vt:lpstr>多媒体系统导论—图形和图像的数据表现</vt:lpstr>
      <vt:lpstr>Outline of Lecture 02</vt:lpstr>
      <vt:lpstr>Fundamentals of Image Data Representation</vt:lpstr>
      <vt:lpstr>Fundamentals of Image Data Representation</vt:lpstr>
      <vt:lpstr>Standard Images</vt:lpstr>
      <vt:lpstr>Fundamentals of Image Data Representation</vt:lpstr>
      <vt:lpstr>Fundamentals of Image Data Representation</vt:lpstr>
      <vt:lpstr>Outline of Lecture 02</vt:lpstr>
      <vt:lpstr>Gray-Level Image （灰度图像）</vt:lpstr>
      <vt:lpstr>Gray-Level Image（灰度图像）</vt:lpstr>
      <vt:lpstr>Binary Image （二值图像）</vt:lpstr>
      <vt:lpstr>Bitmap of Gray-level Image</vt:lpstr>
      <vt:lpstr>Bitplane （位平面） of 8-bit image</vt:lpstr>
      <vt:lpstr>Bitplane （位平面） of 8-bit image</vt:lpstr>
      <vt:lpstr>Bitplane （位平面） of 8-bit image</vt:lpstr>
      <vt:lpstr>Bitplane （位平面） of 8-bit image</vt:lpstr>
      <vt:lpstr>Demo of gray image</vt:lpstr>
      <vt:lpstr>Outline of Lecture 02</vt:lpstr>
      <vt:lpstr>24-bit Color Image of RGB Model</vt:lpstr>
      <vt:lpstr>24-bit Color Image(真彩色)</vt:lpstr>
      <vt:lpstr>Color Lookup Tables (颜色查找表)</vt:lpstr>
      <vt:lpstr>Image Histogram（直方图）</vt:lpstr>
      <vt:lpstr>8-bit Color Image</vt:lpstr>
      <vt:lpstr>Outline of Lecture 02</vt:lpstr>
      <vt:lpstr>Some Popular Image File Formats </vt:lpstr>
      <vt:lpstr>Outline of Lecture 02</vt:lpstr>
      <vt:lpstr>How to Calculate the Size of Image</vt:lpstr>
      <vt:lpstr>How to Transform 24-bit to 8-bit?</vt:lpstr>
      <vt:lpstr>How to Calculate Histogram?</vt:lpstr>
      <vt:lpstr>How Does Dithering (抖动) Work? </vt:lpstr>
      <vt:lpstr>Dithering Example</vt:lpstr>
      <vt:lpstr>Dithering Example</vt:lpstr>
      <vt:lpstr>Dithering Example</vt:lpstr>
      <vt:lpstr>Dithering Example</vt:lpstr>
      <vt:lpstr>Algorithm</vt:lpstr>
      <vt:lpstr>Results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GUO, cocoTao [Alumni]</cp:lastModifiedBy>
  <cp:revision>631</cp:revision>
  <dcterms:created xsi:type="dcterms:W3CDTF">2016-08-04T07:29:19Z</dcterms:created>
  <dcterms:modified xsi:type="dcterms:W3CDTF">2025-02-23T08:31:00Z</dcterms:modified>
</cp:coreProperties>
</file>